
<file path=[Content_Types].xml><?xml version="1.0" encoding="utf-8"?>
<Types xmlns="http://schemas.openxmlformats.org/package/2006/content-types">
  <Default Extension="xml" ContentType="application/xml"/>
  <Default Extension="jpeg" ContentType="image/jpeg"/>
  <Default Extension="tif" ContentType="image/tiff"/>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94" r:id="rId3"/>
    <p:sldId id="296" r:id="rId4"/>
    <p:sldId id="293" r:id="rId5"/>
    <p:sldId id="300" r:id="rId6"/>
    <p:sldId id="301" r:id="rId7"/>
    <p:sldId id="289" r:id="rId8"/>
    <p:sldId id="291" r:id="rId9"/>
    <p:sldId id="292" r:id="rId10"/>
    <p:sldId id="297" r:id="rId11"/>
    <p:sldId id="298" r:id="rId12"/>
    <p:sldId id="29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en Suckling" initials="C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50C0"/>
    <a:srgbClr val="000000"/>
    <a:srgbClr val="3ED2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6"/>
    <p:restoredTop sz="80826"/>
  </p:normalViewPr>
  <p:slideViewPr>
    <p:cSldViewPr snapToGrid="0" snapToObjects="1" showGuides="1">
      <p:cViewPr>
        <p:scale>
          <a:sx n="110" d="100"/>
          <a:sy n="110" d="100"/>
        </p:scale>
        <p:origin x="1336"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DBE3D-1946-8A40-8706-A87E904A9AF3}" type="datetimeFigureOut">
              <a:rPr lang="en-US" smtClean="0"/>
              <a:t>9/13/17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57D198-10D4-2344-9F3C-2D719485F233}" type="slidenum">
              <a:rPr lang="en-US" smtClean="0"/>
              <a:t>‹#›</a:t>
            </a:fld>
            <a:endParaRPr lang="en-US"/>
          </a:p>
        </p:txBody>
      </p:sp>
    </p:spTree>
    <p:extLst>
      <p:ext uri="{BB962C8B-B14F-4D97-AF65-F5344CB8AC3E}">
        <p14:creationId xmlns:p14="http://schemas.microsoft.com/office/powerpoint/2010/main" val="216697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 was a student of mine </a:t>
            </a:r>
            <a:r>
              <a:rPr lang="mr-IN" dirty="0" smtClean="0"/>
              <a:t>–</a:t>
            </a:r>
            <a:r>
              <a:rPr lang="en-US" dirty="0" smtClean="0"/>
              <a:t> now based in New</a:t>
            </a:r>
            <a:r>
              <a:rPr lang="en-US" baseline="0" dirty="0" smtClean="0"/>
              <a:t> Zealand working for the </a:t>
            </a:r>
            <a:r>
              <a:rPr lang="en-US" baseline="0" dirty="0" err="1" smtClean="0"/>
              <a:t>Env</a:t>
            </a:r>
            <a:r>
              <a:rPr lang="en-US" baseline="0" dirty="0" smtClean="0"/>
              <a:t>. Agency.  Very kindly allowed me to present this research to you today.</a:t>
            </a:r>
            <a:endParaRPr lang="en-US" dirty="0"/>
          </a:p>
        </p:txBody>
      </p:sp>
      <p:sp>
        <p:nvSpPr>
          <p:cNvPr id="4" name="Slide Number Placeholder 3"/>
          <p:cNvSpPr>
            <a:spLocks noGrp="1"/>
          </p:cNvSpPr>
          <p:nvPr>
            <p:ph type="sldNum" sz="quarter" idx="10"/>
          </p:nvPr>
        </p:nvSpPr>
        <p:spPr/>
        <p:txBody>
          <a:bodyPr/>
          <a:lstStyle/>
          <a:p>
            <a:fld id="{C157D198-10D4-2344-9F3C-2D719485F233}" type="slidenum">
              <a:rPr lang="en-US" smtClean="0"/>
              <a:t>1</a:t>
            </a:fld>
            <a:endParaRPr lang="en-US"/>
          </a:p>
        </p:txBody>
      </p:sp>
    </p:spTree>
    <p:extLst>
      <p:ext uri="{BB962C8B-B14F-4D97-AF65-F5344CB8AC3E}">
        <p14:creationId xmlns:p14="http://schemas.microsoft.com/office/powerpoint/2010/main" val="1867687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7D198-10D4-2344-9F3C-2D719485F233}" type="slidenum">
              <a:rPr lang="en-US" smtClean="0"/>
              <a:t>11</a:t>
            </a:fld>
            <a:endParaRPr lang="en-US"/>
          </a:p>
        </p:txBody>
      </p:sp>
    </p:spTree>
    <p:extLst>
      <p:ext uri="{BB962C8B-B14F-4D97-AF65-F5344CB8AC3E}">
        <p14:creationId xmlns:p14="http://schemas.microsoft.com/office/powerpoint/2010/main" val="1297686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Will happily forward you Dan’s email address if you wish to contact him directly.</a:t>
            </a:r>
            <a:endParaRPr lang="en-US" dirty="0"/>
          </a:p>
        </p:txBody>
      </p:sp>
      <p:sp>
        <p:nvSpPr>
          <p:cNvPr id="4" name="Slide Number Placeholder 3"/>
          <p:cNvSpPr>
            <a:spLocks noGrp="1"/>
          </p:cNvSpPr>
          <p:nvPr>
            <p:ph type="sldNum" sz="quarter" idx="10"/>
          </p:nvPr>
        </p:nvSpPr>
        <p:spPr/>
        <p:txBody>
          <a:bodyPr/>
          <a:lstStyle/>
          <a:p>
            <a:fld id="{C157D198-10D4-2344-9F3C-2D719485F233}" type="slidenum">
              <a:rPr lang="en-US" smtClean="0"/>
              <a:t>12</a:t>
            </a:fld>
            <a:endParaRPr lang="en-US"/>
          </a:p>
        </p:txBody>
      </p:sp>
    </p:spTree>
    <p:extLst>
      <p:ext uri="{BB962C8B-B14F-4D97-AF65-F5344CB8AC3E}">
        <p14:creationId xmlns:p14="http://schemas.microsoft.com/office/powerpoint/2010/main" val="210860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Fish farming negative environmental impacts due to the release of waste which can in turn deteriorate the localized benthos. Integrating other commercially important species which can intercept this waste can potentially reduce this.</a:t>
            </a:r>
          </a:p>
          <a:p>
            <a:r>
              <a:rPr lang="en-US" baseline="0" smtClean="0"/>
              <a:t>Fish </a:t>
            </a:r>
            <a:r>
              <a:rPr lang="en-US" baseline="0" dirty="0" smtClean="0"/>
              <a:t>release nutrients in particulate organic form (</a:t>
            </a:r>
            <a:r>
              <a:rPr lang="en-US" baseline="0" dirty="0" err="1" smtClean="0"/>
              <a:t>faeces</a:t>
            </a:r>
            <a:r>
              <a:rPr lang="en-US" baseline="0" dirty="0" smtClean="0"/>
              <a:t> &amp; leftover pellets) and dissolved inorganic form- nutrient leaching from POM and </a:t>
            </a:r>
            <a:endParaRPr lang="en-US" dirty="0" smtClean="0"/>
          </a:p>
          <a:p>
            <a:r>
              <a:rPr lang="en-US" dirty="0" smtClean="0"/>
              <a:t>IMTA </a:t>
            </a:r>
            <a:r>
              <a:rPr lang="mr-IN" dirty="0" smtClean="0"/>
              <a:t>–</a:t>
            </a:r>
            <a:r>
              <a:rPr lang="en-US" dirty="0" smtClean="0"/>
              <a:t> more than one</a:t>
            </a:r>
            <a:r>
              <a:rPr lang="en-US" baseline="0" dirty="0" smtClean="0"/>
              <a:t> </a:t>
            </a:r>
            <a:r>
              <a:rPr lang="en-US" baseline="0" dirty="0" err="1" smtClean="0"/>
              <a:t>commercil</a:t>
            </a:r>
            <a:r>
              <a:rPr lang="en-US" baseline="0" dirty="0" smtClean="0"/>
              <a:t> </a:t>
            </a:r>
            <a:r>
              <a:rPr lang="en-US" baseline="0" dirty="0" err="1" smtClean="0"/>
              <a:t>spcies</a:t>
            </a:r>
            <a:r>
              <a:rPr lang="en-US" baseline="0" dirty="0" smtClean="0"/>
              <a:t> farmed together which can recycle the waste reducing </a:t>
            </a:r>
            <a:r>
              <a:rPr lang="en-US" baseline="0" dirty="0" err="1" smtClean="0"/>
              <a:t>enviorment</a:t>
            </a:r>
            <a:r>
              <a:rPr lang="en-US" baseline="0" dirty="0" smtClean="0"/>
              <a:t> al impact, </a:t>
            </a:r>
            <a:r>
              <a:rPr lang="en-US" baseline="0" dirty="0" err="1" smtClean="0"/>
              <a:t>msximising</a:t>
            </a:r>
            <a:r>
              <a:rPr lang="en-US" baseline="0" dirty="0" smtClean="0"/>
              <a:t> profit.</a:t>
            </a:r>
            <a:endParaRPr lang="en-US" dirty="0" smtClean="0"/>
          </a:p>
          <a:p>
            <a:r>
              <a:rPr lang="en-US" baseline="0" dirty="0" smtClean="0"/>
              <a:t>In Europe it is not widely adopted for </a:t>
            </a:r>
            <a:r>
              <a:rPr lang="en-US" baseline="0" dirty="0" err="1" smtClean="0"/>
              <a:t>sveral</a:t>
            </a:r>
            <a:r>
              <a:rPr lang="en-US" baseline="0" dirty="0" smtClean="0"/>
              <a:t> reasons, one of which is due to insufficient information which farmers find useful when considering these </a:t>
            </a:r>
            <a:r>
              <a:rPr lang="en-US" baseline="0" dirty="0" err="1" smtClean="0"/>
              <a:t>apporaches</a:t>
            </a:r>
            <a:r>
              <a:rPr lang="en-US" baseline="0" dirty="0" smtClean="0"/>
              <a:t>. So I decided I wanted to</a:t>
            </a:r>
            <a:r>
              <a:rPr lang="mr-IN" baseline="0" dirty="0" smtClean="0"/>
              <a:t>…</a:t>
            </a:r>
            <a:r>
              <a:rPr lang="en-GB"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C157D198-10D4-2344-9F3C-2D719485F233}" type="slidenum">
              <a:rPr lang="en-US" smtClean="0"/>
              <a:t>2</a:t>
            </a:fld>
            <a:endParaRPr lang="en-US"/>
          </a:p>
        </p:txBody>
      </p:sp>
    </p:spTree>
    <p:extLst>
      <p:ext uri="{BB962C8B-B14F-4D97-AF65-F5344CB8AC3E}">
        <p14:creationId xmlns:p14="http://schemas.microsoft.com/office/powerpoint/2010/main" val="15009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7D198-10D4-2344-9F3C-2D719485F233}" type="slidenum">
              <a:rPr lang="en-US" smtClean="0"/>
              <a:t>3</a:t>
            </a:fld>
            <a:endParaRPr lang="en-US"/>
          </a:p>
        </p:txBody>
      </p:sp>
    </p:spTree>
    <p:extLst>
      <p:ext uri="{BB962C8B-B14F-4D97-AF65-F5344CB8AC3E}">
        <p14:creationId xmlns:p14="http://schemas.microsoft.com/office/powerpoint/2010/main" val="1011024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t>
            </a:r>
            <a:r>
              <a:rPr lang="en-US" dirty="0" err="1" smtClean="0"/>
              <a:t>standardised</a:t>
            </a:r>
            <a:r>
              <a:rPr lang="en-US" dirty="0" smtClean="0"/>
              <a:t> mean differences as a measure of effect size</a:t>
            </a:r>
            <a:r>
              <a:rPr lang="en-US" baseline="0" dirty="0" smtClean="0"/>
              <a:t> </a:t>
            </a:r>
            <a:r>
              <a:rPr lang="mr-IN" baseline="0" dirty="0" smtClean="0"/>
              <a:t>–</a:t>
            </a:r>
            <a:r>
              <a:rPr lang="en-US" baseline="0" dirty="0" smtClean="0"/>
              <a:t> extract and use reported means &amp; SD units.</a:t>
            </a:r>
          </a:p>
          <a:p>
            <a:endParaRPr lang="en-US" baseline="0" dirty="0" smtClean="0"/>
          </a:p>
          <a:p>
            <a:r>
              <a:rPr lang="en-US" baseline="0" dirty="0" err="1" smtClean="0"/>
              <a:t>Bivlaves</a:t>
            </a:r>
            <a:r>
              <a:rPr lang="en-US" baseline="0" dirty="0" smtClean="0"/>
              <a:t> </a:t>
            </a:r>
            <a:r>
              <a:rPr lang="mr-IN" baseline="0" dirty="0" smtClean="0"/>
              <a:t>–</a:t>
            </a:r>
            <a:r>
              <a:rPr lang="en-US" baseline="0" dirty="0" err="1" smtClean="0"/>
              <a:t>lnnegth</a:t>
            </a:r>
            <a:endParaRPr lang="en-US" baseline="0" dirty="0" smtClean="0"/>
          </a:p>
          <a:p>
            <a:r>
              <a:rPr lang="en-US" baseline="0" dirty="0" err="1" smtClean="0"/>
              <a:t>Alagae</a:t>
            </a:r>
            <a:r>
              <a:rPr lang="en-US" baseline="0" dirty="0" smtClean="0"/>
              <a:t> </a:t>
            </a:r>
            <a:r>
              <a:rPr lang="mr-IN" baseline="0" dirty="0" smtClean="0"/>
              <a:t>–</a:t>
            </a:r>
            <a:r>
              <a:rPr lang="en-US" baseline="0" dirty="0" smtClean="0"/>
              <a:t> blade </a:t>
            </a:r>
            <a:r>
              <a:rPr lang="en-US" baseline="0" dirty="0" err="1" smtClean="0"/>
              <a:t>engths</a:t>
            </a:r>
            <a:r>
              <a:rPr lang="en-US" baseline="0" dirty="0" smtClean="0"/>
              <a:t>, biomass production &amp; relative </a:t>
            </a:r>
            <a:r>
              <a:rPr lang="en-US" baseline="0" dirty="0" err="1" smtClean="0"/>
              <a:t>gorwth</a:t>
            </a:r>
            <a:r>
              <a:rPr lang="en-US" baseline="0" dirty="0" smtClean="0"/>
              <a:t> rates</a:t>
            </a:r>
          </a:p>
          <a:p>
            <a:endParaRPr lang="en-US" baseline="0" dirty="0" smtClean="0"/>
          </a:p>
          <a:p>
            <a:r>
              <a:rPr lang="en-US" baseline="0" dirty="0" smtClean="0"/>
              <a:t>Correct the data according to sample numbers used (bias upwards small </a:t>
            </a:r>
            <a:r>
              <a:rPr lang="en-US" baseline="0" dirty="0" err="1" smtClean="0"/>
              <a:t>nos</a:t>
            </a:r>
            <a:r>
              <a:rPr lang="en-US" baseline="0" dirty="0" smtClean="0"/>
              <a:t>) </a:t>
            </a:r>
            <a:r>
              <a:rPr lang="mr-IN" baseline="0" dirty="0" smtClean="0"/>
              <a:t>–</a:t>
            </a:r>
            <a:r>
              <a:rPr lang="en-US" baseline="0" dirty="0" smtClean="0"/>
              <a:t> Hedge’s g</a:t>
            </a:r>
          </a:p>
          <a:p>
            <a:r>
              <a:rPr lang="en-US" baseline="0" dirty="0" smtClean="0"/>
              <a:t>Weight the data apply a random effects model </a:t>
            </a:r>
            <a:r>
              <a:rPr lang="mr-IN" baseline="0" dirty="0" smtClean="0"/>
              <a:t>–</a:t>
            </a:r>
            <a:r>
              <a:rPr lang="en-US" baseline="0" dirty="0" smtClean="0"/>
              <a:t> basically what this does is accounts for two sources of sampling error </a:t>
            </a:r>
            <a:r>
              <a:rPr lang="en-GB" baseline="0" dirty="0" smtClean="0"/>
              <a:t>- Variance within a study and between studies.</a:t>
            </a:r>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157D198-10D4-2344-9F3C-2D719485F233}" type="slidenum">
              <a:rPr lang="en-US" smtClean="0"/>
              <a:t>4</a:t>
            </a:fld>
            <a:endParaRPr lang="en-US"/>
          </a:p>
        </p:txBody>
      </p:sp>
    </p:spTree>
    <p:extLst>
      <p:ext uri="{BB962C8B-B14F-4D97-AF65-F5344CB8AC3E}">
        <p14:creationId xmlns:p14="http://schemas.microsoft.com/office/powerpoint/2010/main" val="1600691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7D198-10D4-2344-9F3C-2D719485F233}" type="slidenum">
              <a:rPr lang="en-US" smtClean="0"/>
              <a:t>5</a:t>
            </a:fld>
            <a:endParaRPr lang="en-US"/>
          </a:p>
        </p:txBody>
      </p:sp>
    </p:spTree>
    <p:extLst>
      <p:ext uri="{BB962C8B-B14F-4D97-AF65-F5344CB8AC3E}">
        <p14:creationId xmlns:p14="http://schemas.microsoft.com/office/powerpoint/2010/main" val="49006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7D198-10D4-2344-9F3C-2D719485F233}" type="slidenum">
              <a:rPr lang="en-US" smtClean="0"/>
              <a:t>6</a:t>
            </a:fld>
            <a:endParaRPr lang="en-US"/>
          </a:p>
        </p:txBody>
      </p:sp>
    </p:spTree>
    <p:extLst>
      <p:ext uri="{BB962C8B-B14F-4D97-AF65-F5344CB8AC3E}">
        <p14:creationId xmlns:p14="http://schemas.microsoft.com/office/powerpoint/2010/main" val="62993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 size </a:t>
            </a:r>
            <a:r>
              <a:rPr lang="mr-IN" dirty="0" smtClean="0"/>
              <a:t>–</a:t>
            </a:r>
            <a:r>
              <a:rPr lang="en-US" dirty="0" smtClean="0"/>
              <a:t> difference between control &amp; the </a:t>
            </a:r>
            <a:r>
              <a:rPr lang="en-US" dirty="0" err="1" smtClean="0"/>
              <a:t>expt</a:t>
            </a:r>
            <a:r>
              <a:rPr lang="en-US" baseline="0" dirty="0" smtClean="0"/>
              <a:t> group </a:t>
            </a:r>
            <a:r>
              <a:rPr lang="mr-IN" baseline="0" dirty="0" smtClean="0"/>
              <a:t>–</a:t>
            </a:r>
            <a:r>
              <a:rPr lang="en-US" baseline="0" dirty="0" smtClean="0"/>
              <a:t> in this case = mussels grown within the vicinity of a fish farm nutrient source.</a:t>
            </a:r>
            <a:r>
              <a:rPr lang="mr-IN" baseline="0" dirty="0" smtClean="0"/>
              <a:t>–</a:t>
            </a:r>
            <a:r>
              <a:rPr lang="en-US" baseline="0" dirty="0" smtClean="0"/>
              <a:t> mean difference </a:t>
            </a:r>
            <a:r>
              <a:rPr lang="mr-IN" baseline="0" dirty="0" smtClean="0"/>
              <a:t>–</a:t>
            </a:r>
            <a:r>
              <a:rPr lang="en-US" baseline="0" dirty="0" smtClean="0"/>
              <a:t> therefore if your weighted mean effect size and it’s confidence interval does not cross zero, indicates a sig </a:t>
            </a:r>
          </a:p>
          <a:p>
            <a:endParaRPr lang="en-US" baseline="0" dirty="0" smtClean="0"/>
          </a:p>
          <a:p>
            <a:r>
              <a:rPr lang="en-US" baseline="0" dirty="0" smtClean="0"/>
              <a:t>Illustrates quite nicely that there are variable </a:t>
            </a:r>
            <a:r>
              <a:rPr lang="en-US" baseline="0" dirty="0" err="1" smtClean="0"/>
              <a:t>repsonses</a:t>
            </a:r>
            <a:r>
              <a:rPr lang="en-US" baseline="0" dirty="0" smtClean="0"/>
              <a:t> across the studies so making </a:t>
            </a:r>
            <a:r>
              <a:rPr lang="en-US" baseline="0" dirty="0" err="1" smtClean="0"/>
              <a:t>generla</a:t>
            </a:r>
            <a:r>
              <a:rPr lang="en-US" baseline="0" dirty="0" smtClean="0"/>
              <a:t> comparison studies are difficult, </a:t>
            </a:r>
            <a:r>
              <a:rPr lang="en-US" baseline="0" dirty="0" err="1" smtClean="0"/>
              <a:t>hnce</a:t>
            </a:r>
            <a:r>
              <a:rPr lang="en-US" baseline="0" dirty="0" smtClean="0"/>
              <a:t> why these </a:t>
            </a:r>
            <a:r>
              <a:rPr lang="en-US" baseline="0" dirty="0" err="1" smtClean="0"/>
              <a:t>apporaches</a:t>
            </a:r>
            <a:r>
              <a:rPr lang="en-US" baseline="0" dirty="0" smtClean="0"/>
              <a:t> are </a:t>
            </a:r>
            <a:r>
              <a:rPr lang="en-US" baseline="0" dirty="0" err="1" smtClean="0"/>
              <a:t>vyer</a:t>
            </a:r>
            <a:r>
              <a:rPr lang="en-US" baseline="0" dirty="0" smtClean="0"/>
              <a:t> useful to carry out.</a:t>
            </a:r>
          </a:p>
          <a:p>
            <a:endParaRPr lang="en-US" baseline="0" dirty="0" smtClean="0"/>
          </a:p>
          <a:p>
            <a:r>
              <a:rPr lang="en-US" baseline="0" dirty="0" smtClean="0"/>
              <a:t>Total effect size all studies</a:t>
            </a:r>
            <a:endParaRPr lang="en-US" dirty="0"/>
          </a:p>
        </p:txBody>
      </p:sp>
      <p:sp>
        <p:nvSpPr>
          <p:cNvPr id="4" name="Slide Number Placeholder 3"/>
          <p:cNvSpPr>
            <a:spLocks noGrp="1"/>
          </p:cNvSpPr>
          <p:nvPr>
            <p:ph type="sldNum" sz="quarter" idx="10"/>
          </p:nvPr>
        </p:nvSpPr>
        <p:spPr/>
        <p:txBody>
          <a:bodyPr/>
          <a:lstStyle/>
          <a:p>
            <a:fld id="{C157D198-10D4-2344-9F3C-2D719485F233}" type="slidenum">
              <a:rPr lang="en-US" smtClean="0"/>
              <a:t>7</a:t>
            </a:fld>
            <a:endParaRPr lang="en-US"/>
          </a:p>
        </p:txBody>
      </p:sp>
    </p:spTree>
    <p:extLst>
      <p:ext uri="{BB962C8B-B14F-4D97-AF65-F5344CB8AC3E}">
        <p14:creationId xmlns:p14="http://schemas.microsoft.com/office/powerpoint/2010/main" val="1020965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data are extremely</a:t>
            </a:r>
            <a:r>
              <a:rPr lang="en-US" baseline="0" dirty="0" smtClean="0"/>
              <a:t> variable, and just about touch onto the non-sig side when you </a:t>
            </a:r>
            <a:r>
              <a:rPr lang="en-US" baseline="0" dirty="0" err="1" smtClean="0"/>
              <a:t>lokk</a:t>
            </a:r>
            <a:r>
              <a:rPr lang="en-US" baseline="0" dirty="0" smtClean="0"/>
              <a:t> at each study. But again the REM takes </a:t>
            </a:r>
            <a:r>
              <a:rPr lang="en-US" baseline="0" dirty="0" err="1" smtClean="0"/>
              <a:t>ito</a:t>
            </a:r>
            <a:r>
              <a:rPr lang="en-US" baseline="0" dirty="0" smtClean="0"/>
              <a:t> </a:t>
            </a:r>
            <a:r>
              <a:rPr lang="en-US" baseline="0" dirty="0" err="1" smtClean="0"/>
              <a:t>accoutn</a:t>
            </a:r>
            <a:r>
              <a:rPr lang="en-US" baseline="0" dirty="0" smtClean="0"/>
              <a:t> the between study </a:t>
            </a:r>
            <a:r>
              <a:rPr lang="en-US" baseline="0" dirty="0" err="1" smtClean="0"/>
              <a:t>ariation</a:t>
            </a:r>
            <a:r>
              <a:rPr lang="en-US" baseline="0" dirty="0" smtClean="0"/>
              <a:t> (e.g. different </a:t>
            </a:r>
            <a:r>
              <a:rPr lang="en-US" baseline="0" dirty="0" err="1" smtClean="0"/>
              <a:t>apporaches</a:t>
            </a:r>
            <a:r>
              <a:rPr lang="en-US" baseline="0" dirty="0" smtClean="0"/>
              <a:t> </a:t>
            </a:r>
            <a:r>
              <a:rPr lang="en-US" baseline="0" dirty="0" err="1" smtClean="0"/>
              <a:t>etc</a:t>
            </a:r>
            <a:r>
              <a:rPr lang="en-US" baseline="0" dirty="0" smtClean="0"/>
              <a:t>) and reveals that there is an overall positive growth </a:t>
            </a:r>
            <a:r>
              <a:rPr lang="en-US" baseline="0" dirty="0" err="1" smtClean="0"/>
              <a:t>reponse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157D198-10D4-2344-9F3C-2D719485F233}" type="slidenum">
              <a:rPr lang="en-US" smtClean="0"/>
              <a:t>8</a:t>
            </a:fld>
            <a:endParaRPr lang="en-US"/>
          </a:p>
        </p:txBody>
      </p:sp>
    </p:spTree>
    <p:extLst>
      <p:ext uri="{BB962C8B-B14F-4D97-AF65-F5344CB8AC3E}">
        <p14:creationId xmlns:p14="http://schemas.microsoft.com/office/powerpoint/2010/main" val="122383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knowledge. But I</a:t>
            </a:r>
            <a:r>
              <a:rPr lang="en-US" baseline="0" dirty="0" smtClean="0"/>
              <a:t> want to be very transparent about this study </a:t>
            </a:r>
            <a:r>
              <a:rPr lang="mr-IN" baseline="0" dirty="0" smtClean="0"/>
              <a:t>–</a:t>
            </a:r>
            <a:r>
              <a:rPr lang="en-US" baseline="0" dirty="0" smtClean="0"/>
              <a:t> the approaches taken here relatively crude (physically calculated  - great tools which we now use in R metaphor with much greater power to test the robustness of these types of studies which we’ll  be using in the future). </a:t>
            </a:r>
            <a:r>
              <a:rPr lang="en-US" dirty="0" smtClean="0"/>
              <a:t>Approaches are</a:t>
            </a:r>
            <a:r>
              <a:rPr lang="en-US" baseline="0" dirty="0" smtClean="0"/>
              <a:t> limited </a:t>
            </a:r>
            <a:r>
              <a:rPr lang="mr-IN" baseline="0" dirty="0" smtClean="0"/>
              <a:t>–</a:t>
            </a:r>
            <a:r>
              <a:rPr lang="en-US" baseline="0" dirty="0" smtClean="0"/>
              <a:t> species which will different natural rates of growth have ben clumped together purely down to limited data availability. It’s also perhaps a bit too early to be making any solid conclusions on these particular </a:t>
            </a:r>
            <a:r>
              <a:rPr lang="en-US" baseline="0" dirty="0" err="1" smtClean="0"/>
              <a:t>quesitons</a:t>
            </a:r>
            <a:r>
              <a:rPr lang="en-US" baseline="0" dirty="0" smtClean="0"/>
              <a:t> we’ve been addressing but this has been done on purpose which I’ll outline why now.</a:t>
            </a:r>
            <a:endParaRPr lang="en-US" dirty="0"/>
          </a:p>
        </p:txBody>
      </p:sp>
      <p:sp>
        <p:nvSpPr>
          <p:cNvPr id="4" name="Slide Number Placeholder 3"/>
          <p:cNvSpPr>
            <a:spLocks noGrp="1"/>
          </p:cNvSpPr>
          <p:nvPr>
            <p:ph type="sldNum" sz="quarter" idx="10"/>
          </p:nvPr>
        </p:nvSpPr>
        <p:spPr/>
        <p:txBody>
          <a:bodyPr/>
          <a:lstStyle/>
          <a:p>
            <a:fld id="{C157D198-10D4-2344-9F3C-2D719485F233}" type="slidenum">
              <a:rPr lang="en-US" smtClean="0"/>
              <a:t>10</a:t>
            </a:fld>
            <a:endParaRPr lang="en-US"/>
          </a:p>
        </p:txBody>
      </p:sp>
    </p:spTree>
    <p:extLst>
      <p:ext uri="{BB962C8B-B14F-4D97-AF65-F5344CB8AC3E}">
        <p14:creationId xmlns:p14="http://schemas.microsoft.com/office/powerpoint/2010/main" val="829338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79DBD0-5AB9-2B4C-B077-6046FB83A9DA}" type="datetimeFigureOut">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5CA7E-9B98-0F4F-93E2-BD0CAFA49C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79DBD0-5AB9-2B4C-B077-6046FB83A9DA}" type="datetimeFigureOut">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5CA7E-9B98-0F4F-93E2-BD0CAFA49C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79DBD0-5AB9-2B4C-B077-6046FB83A9DA}" type="datetimeFigureOut">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5CA7E-9B98-0F4F-93E2-BD0CAFA49C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79DBD0-5AB9-2B4C-B077-6046FB83A9DA}" type="datetimeFigureOut">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5CA7E-9B98-0F4F-93E2-BD0CAFA49C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79DBD0-5AB9-2B4C-B077-6046FB83A9DA}" type="datetimeFigureOut">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5CA7E-9B98-0F4F-93E2-BD0CAFA49C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79DBD0-5AB9-2B4C-B077-6046FB83A9DA}" type="datetimeFigureOut">
              <a:rPr lang="en-US" smtClean="0"/>
              <a:t>9/13/17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5CA7E-9B98-0F4F-93E2-BD0CAFA49C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79DBD0-5AB9-2B4C-B077-6046FB83A9DA}" type="datetimeFigureOut">
              <a:rPr lang="en-US" smtClean="0"/>
              <a:t>9/13/17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F5CA7E-9B98-0F4F-93E2-BD0CAFA49C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79DBD0-5AB9-2B4C-B077-6046FB83A9DA}" type="datetimeFigureOut">
              <a:rPr lang="en-US" smtClean="0"/>
              <a:t>9/13/17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F5CA7E-9B98-0F4F-93E2-BD0CAFA49C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9DBD0-5AB9-2B4C-B077-6046FB83A9DA}" type="datetimeFigureOut">
              <a:rPr lang="en-US" smtClean="0"/>
              <a:t>9/13/17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F5CA7E-9B98-0F4F-93E2-BD0CAFA49C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9DBD0-5AB9-2B4C-B077-6046FB83A9DA}" type="datetimeFigureOut">
              <a:rPr lang="en-US" smtClean="0"/>
              <a:t>9/13/17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5CA7E-9B98-0F4F-93E2-BD0CAFA49C4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9DBD0-5AB9-2B4C-B077-6046FB83A9DA}" type="datetimeFigureOut">
              <a:rPr lang="en-US" smtClean="0"/>
              <a:t>9/13/17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5CA7E-9B98-0F4F-93E2-BD0CAFA49C4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9DBD0-5AB9-2B4C-B077-6046FB83A9DA}" type="datetimeFigureOut">
              <a:rPr lang="en-US" smtClean="0"/>
              <a:t>9/13/17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5CA7E-9B98-0F4F-93E2-BD0CAFA49C49}" type="slidenum">
              <a:rPr lang="en-US" smtClean="0"/>
              <a:t>‹#›</a:t>
            </a:fld>
            <a:endParaRPr lang="en-US"/>
          </a:p>
        </p:txBody>
      </p:sp>
    </p:spTree>
    <p:extLst>
      <p:ext uri="{BB962C8B-B14F-4D97-AF65-F5344CB8AC3E}">
        <p14:creationId xmlns:p14="http://schemas.microsoft.com/office/powerpoint/2010/main" val="47549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tiff"/><Relationship Id="rId4" Type="http://schemas.openxmlformats.org/officeDocument/2006/relationships/image" Target="../media/image23.tiff"/><Relationship Id="rId5" Type="http://schemas.openxmlformats.org/officeDocument/2006/relationships/image" Target="../media/image1.tif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tiff"/><Relationship Id="rId5"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5"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12.tiff"/><Relationship Id="rId5"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tif"/><Relationship Id="rId4" Type="http://schemas.openxmlformats.org/officeDocument/2006/relationships/image" Target="../media/image8.tiff"/><Relationship Id="rId5" Type="http://schemas.openxmlformats.org/officeDocument/2006/relationships/image" Target="../media/image9.tiff"/><Relationship Id="rId6"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tif"/><Relationship Id="rId4" Type="http://schemas.openxmlformats.org/officeDocument/2006/relationships/image" Target="../media/image16.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9.tif"/><Relationship Id="rId5" Type="http://schemas.openxmlformats.org/officeDocument/2006/relationships/image" Target="../media/image4.tiff"/><Relationship Id="rId6" Type="http://schemas.openxmlformats.org/officeDocument/2006/relationships/image" Target="../media/image20.tif"/><Relationship Id="rId1" Type="http://schemas.openxmlformats.org/officeDocument/2006/relationships/slideLayout" Target="../slideLayouts/slideLayout2.xml"/><Relationship Id="rId2"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28" y="1971196"/>
            <a:ext cx="8231835" cy="4491417"/>
          </a:xfrm>
        </p:spPr>
        <p:txBody>
          <a:bodyPr>
            <a:normAutofit fontScale="90000"/>
          </a:bodyPr>
          <a:lstStyle/>
          <a:p>
            <a:r>
              <a:rPr lang="en-GB" sz="2800" b="1" dirty="0" smtClean="0"/>
              <a:t>A </a:t>
            </a:r>
            <a:r>
              <a:rPr lang="en-GB" sz="2800" b="1" dirty="0"/>
              <a:t>meta-analysis of integrated multi-trophic aquaculture: Extractive species growth responses &amp; future information </a:t>
            </a:r>
            <a:r>
              <a:rPr lang="en-GB" sz="2800" b="1" dirty="0" smtClean="0"/>
              <a:t>needs.</a:t>
            </a:r>
            <a:r>
              <a:rPr lang="en-GB" sz="2800" dirty="0"/>
              <a:t/>
            </a:r>
            <a:br>
              <a:rPr lang="en-GB" sz="2800" dirty="0"/>
            </a:br>
            <a:r>
              <a:rPr lang="en-GB" sz="2800" dirty="0" smtClean="0"/>
              <a:t/>
            </a:r>
            <a:br>
              <a:rPr lang="en-GB" sz="2800" dirty="0" smtClean="0"/>
            </a:br>
            <a:r>
              <a:rPr lang="en-GB" sz="2800" dirty="0" smtClean="0"/>
              <a:t>Daniel Kerrigan &amp; Coleen Suckling</a:t>
            </a:r>
            <a:r>
              <a:rPr lang="en-US" sz="3600" dirty="0">
                <a:solidFill>
                  <a:schemeClr val="tx2"/>
                </a:solidFill>
                <a:latin typeface="+mn-lt"/>
              </a:rPr>
              <a:t/>
            </a:r>
            <a:br>
              <a:rPr lang="en-US" sz="3600" dirty="0">
                <a:solidFill>
                  <a:schemeClr val="tx2"/>
                </a:solidFill>
                <a:latin typeface="+mn-lt"/>
              </a:rPr>
            </a:br>
            <a:r>
              <a:rPr lang="en-US" sz="3600" dirty="0" smtClean="0">
                <a:solidFill>
                  <a:schemeClr val="tx2"/>
                </a:solidFill>
                <a:latin typeface="+mn-lt"/>
              </a:rPr>
              <a:t/>
            </a:r>
            <a:br>
              <a:rPr lang="en-US" sz="3600" dirty="0" smtClean="0">
                <a:solidFill>
                  <a:schemeClr val="tx2"/>
                </a:solidFill>
                <a:latin typeface="+mn-lt"/>
              </a:rPr>
            </a:br>
            <a:r>
              <a:rPr lang="en-US" sz="2700" dirty="0" err="1" smtClean="0">
                <a:solidFill>
                  <a:schemeClr val="tx2"/>
                </a:solidFill>
                <a:latin typeface="+mn-lt"/>
              </a:rPr>
              <a:t>coleen.suckling@bangor.ac.uk</a:t>
            </a:r>
            <a:r>
              <a:rPr lang="en-US" sz="2700" dirty="0" smtClean="0">
                <a:solidFill>
                  <a:schemeClr val="tx2"/>
                </a:solidFill>
                <a:latin typeface="+mn-lt"/>
              </a:rPr>
              <a:t/>
            </a:r>
            <a:br>
              <a:rPr lang="en-US" sz="2700" dirty="0" smtClean="0">
                <a:solidFill>
                  <a:schemeClr val="tx2"/>
                </a:solidFill>
                <a:latin typeface="+mn-lt"/>
              </a:rPr>
            </a:br>
            <a:r>
              <a:rPr lang="en-US" sz="2700" dirty="0" err="1" smtClean="0">
                <a:solidFill>
                  <a:schemeClr val="tx2"/>
                </a:solidFill>
                <a:latin typeface="+mn-lt"/>
              </a:rPr>
              <a:t>coleen.suckling@cantab.net</a:t>
            </a:r>
            <a:r>
              <a:rPr lang="en-US" sz="2700" dirty="0" smtClean="0">
                <a:solidFill>
                  <a:schemeClr val="tx2"/>
                </a:solidFill>
                <a:latin typeface="+mn-lt"/>
              </a:rPr>
              <a:t/>
            </a:r>
            <a:br>
              <a:rPr lang="en-US" sz="2700" dirty="0" smtClean="0">
                <a:solidFill>
                  <a:schemeClr val="tx2"/>
                </a:solidFill>
                <a:latin typeface="+mn-lt"/>
              </a:rPr>
            </a:br>
            <a:r>
              <a:rPr lang="en-US" sz="2700" dirty="0" smtClean="0">
                <a:solidFill>
                  <a:schemeClr val="tx2"/>
                </a:solidFill>
                <a:latin typeface="+mn-lt"/>
              </a:rPr>
              <a:t>Twitter: </a:t>
            </a:r>
            <a:r>
              <a:rPr lang="en-US" sz="2700" dirty="0" err="1" smtClean="0">
                <a:solidFill>
                  <a:schemeClr val="tx2"/>
                </a:solidFill>
                <a:latin typeface="+mn-lt"/>
              </a:rPr>
              <a:t>colckl</a:t>
            </a:r>
            <a:r>
              <a:rPr lang="en-US" sz="2700" dirty="0" smtClean="0">
                <a:solidFill>
                  <a:schemeClr val="tx2"/>
                </a:solidFill>
                <a:latin typeface="+mn-lt"/>
              </a:rPr>
              <a:t/>
            </a:r>
            <a:br>
              <a:rPr lang="en-US" sz="2700" dirty="0" smtClean="0">
                <a:solidFill>
                  <a:schemeClr val="tx2"/>
                </a:solidFill>
                <a:latin typeface="+mn-lt"/>
              </a:rPr>
            </a:br>
            <a:r>
              <a:rPr lang="en-US" sz="3600" dirty="0">
                <a:solidFill>
                  <a:schemeClr val="tx2"/>
                </a:solidFill>
                <a:latin typeface="+mn-lt"/>
              </a:rPr>
              <a:t/>
            </a:r>
            <a:br>
              <a:rPr lang="en-US" sz="3600" dirty="0">
                <a:solidFill>
                  <a:schemeClr val="tx2"/>
                </a:solidFill>
                <a:latin typeface="+mn-lt"/>
              </a:rPr>
            </a:br>
            <a:endParaRPr lang="en-US" sz="4400" dirty="0">
              <a:solidFill>
                <a:schemeClr val="tx2"/>
              </a:solidFill>
              <a:latin typeface="+mn-lt"/>
            </a:endParaRPr>
          </a:p>
        </p:txBody>
      </p:sp>
      <p:pic>
        <p:nvPicPr>
          <p:cNvPr id="5" name="Picture 4"/>
          <p:cNvPicPr>
            <a:picLocks noChangeAspect="1"/>
          </p:cNvPicPr>
          <p:nvPr/>
        </p:nvPicPr>
        <p:blipFill>
          <a:blip r:embed="rId3"/>
          <a:stretch>
            <a:fillRect/>
          </a:stretch>
        </p:blipFill>
        <p:spPr>
          <a:xfrm>
            <a:off x="7037080" y="334279"/>
            <a:ext cx="1766677" cy="1425739"/>
          </a:xfrm>
          <a:prstGeom prst="rect">
            <a:avLst/>
          </a:prstGeom>
        </p:spPr>
      </p:pic>
      <p:pic>
        <p:nvPicPr>
          <p:cNvPr id="6" name="Picture 5"/>
          <p:cNvPicPr>
            <a:picLocks noChangeAspect="1"/>
          </p:cNvPicPr>
          <p:nvPr/>
        </p:nvPicPr>
        <p:blipFill>
          <a:blip r:embed="rId4"/>
          <a:stretch>
            <a:fillRect/>
          </a:stretch>
        </p:blipFill>
        <p:spPr>
          <a:xfrm>
            <a:off x="476228" y="220784"/>
            <a:ext cx="1478740" cy="1539234"/>
          </a:xfrm>
          <a:prstGeom prst="rect">
            <a:avLst/>
          </a:prstGeom>
        </p:spPr>
      </p:pic>
    </p:spTree>
    <p:extLst>
      <p:ext uri="{BB962C8B-B14F-4D97-AF65-F5344CB8AC3E}">
        <p14:creationId xmlns:p14="http://schemas.microsoft.com/office/powerpoint/2010/main" val="2058426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840" t="39117" r="6400" b="6715"/>
          <a:stretch/>
        </p:blipFill>
        <p:spPr>
          <a:xfrm>
            <a:off x="148856" y="2371061"/>
            <a:ext cx="8846288" cy="2775098"/>
          </a:xfrm>
          <a:prstGeom prst="rect">
            <a:avLst/>
          </a:prstGeom>
        </p:spPr>
      </p:pic>
      <p:sp>
        <p:nvSpPr>
          <p:cNvPr id="10" name="Title 1"/>
          <p:cNvSpPr>
            <a:spLocks noGrp="1"/>
          </p:cNvSpPr>
          <p:nvPr>
            <p:ph type="title"/>
          </p:nvPr>
        </p:nvSpPr>
        <p:spPr>
          <a:xfrm>
            <a:off x="628650" y="105353"/>
            <a:ext cx="7886700" cy="1325563"/>
          </a:xfrm>
        </p:spPr>
        <p:txBody>
          <a:bodyPr>
            <a:normAutofit/>
          </a:bodyPr>
          <a:lstStyle/>
          <a:p>
            <a:r>
              <a:rPr lang="en-US" sz="3600" dirty="0" smtClean="0">
                <a:latin typeface="Calibri" charset="0"/>
                <a:ea typeface="Calibri" charset="0"/>
                <a:cs typeface="Calibri" charset="0"/>
              </a:rPr>
              <a:t>IMTA </a:t>
            </a:r>
            <a:r>
              <a:rPr lang="mr-IN" sz="3600" dirty="0" smtClean="0">
                <a:latin typeface="Calibri" charset="0"/>
                <a:ea typeface="Calibri" charset="0"/>
                <a:cs typeface="Calibri" charset="0"/>
              </a:rPr>
              <a:t>–</a:t>
            </a:r>
            <a:r>
              <a:rPr lang="en-US" sz="3600" dirty="0" smtClean="0">
                <a:latin typeface="Calibri" charset="0"/>
                <a:ea typeface="Calibri" charset="0"/>
                <a:cs typeface="Calibri" charset="0"/>
              </a:rPr>
              <a:t> </a:t>
            </a:r>
            <a:r>
              <a:rPr lang="en-US" sz="3600" dirty="0" smtClean="0">
                <a:solidFill>
                  <a:schemeClr val="accent6">
                    <a:lumMod val="75000"/>
                  </a:schemeClr>
                </a:solidFill>
                <a:latin typeface="Calibri" charset="0"/>
                <a:ea typeface="Calibri" charset="0"/>
                <a:cs typeface="Calibri" charset="0"/>
              </a:rPr>
              <a:t>new knowledge</a:t>
            </a:r>
            <a:endParaRPr lang="en-US" sz="3600" dirty="0">
              <a:solidFill>
                <a:schemeClr val="accent6">
                  <a:lumMod val="75000"/>
                </a:schemeClr>
              </a:solidFill>
              <a:latin typeface="Calibri" charset="0"/>
              <a:ea typeface="Calibri" charset="0"/>
              <a:cs typeface="Calibri" charset="0"/>
            </a:endParaRPr>
          </a:p>
        </p:txBody>
      </p:sp>
      <p:sp>
        <p:nvSpPr>
          <p:cNvPr id="6" name="TextBox 5"/>
          <p:cNvSpPr txBox="1"/>
          <p:nvPr/>
        </p:nvSpPr>
        <p:spPr>
          <a:xfrm>
            <a:off x="1967023" y="1724730"/>
            <a:ext cx="1892595" cy="646331"/>
          </a:xfrm>
          <a:prstGeom prst="rect">
            <a:avLst/>
          </a:prstGeom>
          <a:noFill/>
        </p:spPr>
        <p:txBody>
          <a:bodyPr wrap="square" rtlCol="0">
            <a:spAutoFit/>
          </a:bodyPr>
          <a:lstStyle/>
          <a:p>
            <a:pPr algn="ctr"/>
            <a:r>
              <a:rPr lang="en-US" dirty="0" smtClean="0"/>
              <a:t>Fed aquaculture </a:t>
            </a:r>
            <a:r>
              <a:rPr lang="en-US" smtClean="0"/>
              <a:t>(finfish)</a:t>
            </a:r>
            <a:endParaRPr lang="en-US"/>
          </a:p>
        </p:txBody>
      </p:sp>
      <p:sp>
        <p:nvSpPr>
          <p:cNvPr id="12" name="TextBox 11"/>
          <p:cNvSpPr txBox="1"/>
          <p:nvPr/>
        </p:nvSpPr>
        <p:spPr>
          <a:xfrm>
            <a:off x="5018566" y="1061584"/>
            <a:ext cx="1892595" cy="369332"/>
          </a:xfrm>
          <a:prstGeom prst="rect">
            <a:avLst/>
          </a:prstGeom>
          <a:noFill/>
        </p:spPr>
        <p:txBody>
          <a:bodyPr wrap="square" rtlCol="0">
            <a:spAutoFit/>
          </a:bodyPr>
          <a:lstStyle/>
          <a:p>
            <a:pPr algn="ctr"/>
            <a:r>
              <a:rPr lang="en-US" smtClean="0"/>
              <a:t>Extractive species:</a:t>
            </a:r>
            <a:endParaRPr lang="en-US"/>
          </a:p>
        </p:txBody>
      </p:sp>
      <p:cxnSp>
        <p:nvCxnSpPr>
          <p:cNvPr id="5" name="Straight Arrow Connector 4"/>
          <p:cNvCxnSpPr/>
          <p:nvPr/>
        </p:nvCxnSpPr>
        <p:spPr>
          <a:xfrm>
            <a:off x="3859618" y="5465139"/>
            <a:ext cx="4359349"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30380" y="5592730"/>
            <a:ext cx="4837813" cy="584775"/>
          </a:xfrm>
          <a:prstGeom prst="rect">
            <a:avLst/>
          </a:prstGeom>
          <a:noFill/>
        </p:spPr>
        <p:txBody>
          <a:bodyPr wrap="square" rtlCol="0">
            <a:spAutoFit/>
          </a:bodyPr>
          <a:lstStyle/>
          <a:p>
            <a:r>
              <a:rPr lang="en-US" sz="3200" dirty="0" smtClean="0">
                <a:solidFill>
                  <a:schemeClr val="accent6">
                    <a:lumMod val="75000"/>
                  </a:schemeClr>
                </a:solidFill>
              </a:rPr>
              <a:t>Relatively c</a:t>
            </a:r>
            <a:r>
              <a:rPr lang="en-US" sz="3200" dirty="0">
                <a:solidFill>
                  <a:schemeClr val="accent6">
                    <a:lumMod val="75000"/>
                  </a:schemeClr>
                </a:solidFill>
              </a:rPr>
              <a:t>lo</a:t>
            </a:r>
            <a:r>
              <a:rPr lang="en-US" sz="3200" dirty="0" smtClean="0">
                <a:solidFill>
                  <a:schemeClr val="accent6">
                    <a:lumMod val="75000"/>
                  </a:schemeClr>
                </a:solidFill>
              </a:rPr>
              <a:t>se proximity</a:t>
            </a:r>
            <a:endParaRPr lang="en-US" sz="3200" dirty="0">
              <a:solidFill>
                <a:schemeClr val="accent6">
                  <a:lumMod val="75000"/>
                </a:schemeClr>
              </a:solidFill>
            </a:endParaRPr>
          </a:p>
        </p:txBody>
      </p:sp>
      <p:sp>
        <p:nvSpPr>
          <p:cNvPr id="18" name="TextBox 17"/>
          <p:cNvSpPr txBox="1"/>
          <p:nvPr/>
        </p:nvSpPr>
        <p:spPr>
          <a:xfrm>
            <a:off x="4186569" y="1724730"/>
            <a:ext cx="4481624" cy="584775"/>
          </a:xfrm>
          <a:prstGeom prst="rect">
            <a:avLst/>
          </a:prstGeom>
          <a:noFill/>
        </p:spPr>
        <p:txBody>
          <a:bodyPr wrap="square" rtlCol="0">
            <a:spAutoFit/>
          </a:bodyPr>
          <a:lstStyle/>
          <a:p>
            <a:r>
              <a:rPr lang="en-US" sz="3200" dirty="0" smtClean="0">
                <a:solidFill>
                  <a:schemeClr val="accent6">
                    <a:lumMod val="75000"/>
                  </a:schemeClr>
                </a:solidFill>
              </a:rPr>
              <a:t>Positive product growth</a:t>
            </a:r>
            <a:endParaRPr lang="en-US" sz="3200" dirty="0">
              <a:solidFill>
                <a:schemeClr val="accent6">
                  <a:lumMod val="75000"/>
                </a:schemeClr>
              </a:solidFill>
            </a:endParaRPr>
          </a:p>
        </p:txBody>
      </p:sp>
      <p:sp>
        <p:nvSpPr>
          <p:cNvPr id="19" name="Right Brace 18"/>
          <p:cNvSpPr/>
          <p:nvPr/>
        </p:nvSpPr>
        <p:spPr>
          <a:xfrm rot="16200000">
            <a:off x="5760610" y="518752"/>
            <a:ext cx="387250" cy="221157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p:cNvSpPr/>
          <p:nvPr/>
        </p:nvSpPr>
        <p:spPr>
          <a:xfrm>
            <a:off x="7293935" y="4622937"/>
            <a:ext cx="662361" cy="369332"/>
          </a:xfrm>
          <a:prstGeom prst="rect">
            <a:avLst/>
          </a:prstGeom>
        </p:spPr>
        <p:txBody>
          <a:bodyPr wrap="none">
            <a:spAutoFit/>
          </a:bodyPr>
          <a:lstStyle/>
          <a:p>
            <a:r>
              <a:rPr lang="en-US" smtClean="0">
                <a:solidFill>
                  <a:schemeClr val="accent6">
                    <a:lumMod val="75000"/>
                  </a:schemeClr>
                </a:solidFill>
              </a:rPr>
              <a:t>close</a:t>
            </a:r>
            <a:endParaRPr lang="en-US" dirty="0"/>
          </a:p>
        </p:txBody>
      </p:sp>
      <p:sp>
        <p:nvSpPr>
          <p:cNvPr id="13" name="Rectangle 12"/>
          <p:cNvSpPr/>
          <p:nvPr/>
        </p:nvSpPr>
        <p:spPr>
          <a:xfrm>
            <a:off x="5181600" y="4997889"/>
            <a:ext cx="655949" cy="369332"/>
          </a:xfrm>
          <a:prstGeom prst="rect">
            <a:avLst/>
          </a:prstGeom>
        </p:spPr>
        <p:txBody>
          <a:bodyPr wrap="none">
            <a:spAutoFit/>
          </a:bodyPr>
          <a:lstStyle/>
          <a:p>
            <a:r>
              <a:rPr lang="en-US" dirty="0" smtClean="0">
                <a:solidFill>
                  <a:schemeClr val="accent6">
                    <a:lumMod val="75000"/>
                  </a:schemeClr>
                </a:solidFill>
              </a:rPr>
              <a:t>60 m</a:t>
            </a:r>
            <a:endParaRPr lang="en-US" dirty="0"/>
          </a:p>
        </p:txBody>
      </p:sp>
      <p:sp>
        <p:nvSpPr>
          <p:cNvPr id="14" name="TextBox 13"/>
          <p:cNvSpPr txBox="1"/>
          <p:nvPr/>
        </p:nvSpPr>
        <p:spPr>
          <a:xfrm>
            <a:off x="2551814" y="6273194"/>
            <a:ext cx="6443330" cy="369332"/>
          </a:xfrm>
          <a:prstGeom prst="rect">
            <a:avLst/>
          </a:prstGeom>
          <a:noFill/>
        </p:spPr>
        <p:txBody>
          <a:bodyPr wrap="square" rtlCol="0">
            <a:spAutoFit/>
          </a:bodyPr>
          <a:lstStyle/>
          <a:p>
            <a:pPr algn="ctr"/>
            <a:r>
              <a:rPr lang="en-US" dirty="0" smtClean="0"/>
              <a:t>Schematic adapted from Chopin, 2006; Kerrigan </a:t>
            </a:r>
            <a:r>
              <a:rPr lang="en-US" smtClean="0"/>
              <a:t>&amp; Suckling, 2016</a:t>
            </a:r>
            <a:endParaRPr lang="en-US" dirty="0"/>
          </a:p>
        </p:txBody>
      </p:sp>
    </p:spTree>
    <p:extLst>
      <p:ext uri="{BB962C8B-B14F-4D97-AF65-F5344CB8AC3E}">
        <p14:creationId xmlns:p14="http://schemas.microsoft.com/office/powerpoint/2010/main" val="964864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28650" y="105353"/>
            <a:ext cx="7886700" cy="1325563"/>
          </a:xfrm>
        </p:spPr>
        <p:txBody>
          <a:bodyPr>
            <a:normAutofit/>
          </a:bodyPr>
          <a:lstStyle/>
          <a:p>
            <a:r>
              <a:rPr lang="en-US" sz="3600" dirty="0" smtClean="0">
                <a:latin typeface="Calibri" charset="0"/>
                <a:ea typeface="Calibri" charset="0"/>
                <a:cs typeface="Calibri" charset="0"/>
              </a:rPr>
              <a:t>Meta-analysis </a:t>
            </a:r>
            <a:endParaRPr lang="en-US" sz="3600" dirty="0">
              <a:solidFill>
                <a:schemeClr val="accent6">
                  <a:lumMod val="75000"/>
                </a:schemeClr>
              </a:solidFill>
              <a:latin typeface="Calibri" charset="0"/>
              <a:ea typeface="Calibri" charset="0"/>
              <a:cs typeface="Calibri" charset="0"/>
            </a:endParaRPr>
          </a:p>
        </p:txBody>
      </p:sp>
      <p:sp>
        <p:nvSpPr>
          <p:cNvPr id="13" name="Content Placeholder 2"/>
          <p:cNvSpPr>
            <a:spLocks noGrp="1"/>
          </p:cNvSpPr>
          <p:nvPr>
            <p:ph idx="1"/>
          </p:nvPr>
        </p:nvSpPr>
        <p:spPr>
          <a:xfrm>
            <a:off x="440492" y="1430916"/>
            <a:ext cx="7886700" cy="5282400"/>
          </a:xfrm>
        </p:spPr>
        <p:txBody>
          <a:bodyPr>
            <a:normAutofit/>
          </a:bodyPr>
          <a:lstStyle/>
          <a:p>
            <a:r>
              <a:rPr lang="en-GB" sz="2400" dirty="0" smtClean="0"/>
              <a:t>Reveals issues in the field:</a:t>
            </a:r>
          </a:p>
          <a:p>
            <a:pPr marL="914400" lvl="1" indent="-457200">
              <a:buFont typeface="+mj-lt"/>
              <a:buAutoNum type="arabicPeriod"/>
            </a:pPr>
            <a:r>
              <a:rPr lang="en-GB" dirty="0" smtClean="0"/>
              <a:t>Selection of control sites</a:t>
            </a:r>
          </a:p>
          <a:p>
            <a:pPr marL="914400" lvl="1" indent="-457200">
              <a:buFont typeface="+mj-lt"/>
              <a:buAutoNum type="arabicPeriod"/>
            </a:pPr>
            <a:r>
              <a:rPr lang="en-GB" dirty="0" smtClean="0"/>
              <a:t>Publication bias</a:t>
            </a:r>
          </a:p>
          <a:p>
            <a:pPr marL="914400" lvl="1" indent="-457200">
              <a:buFont typeface="+mj-lt"/>
              <a:buAutoNum type="arabicPeriod"/>
            </a:pPr>
            <a:r>
              <a:rPr lang="en-GB" dirty="0" smtClean="0"/>
              <a:t>More site information </a:t>
            </a:r>
            <a:r>
              <a:rPr lang="mr-IN" dirty="0" smtClean="0"/>
              <a:t>–</a:t>
            </a:r>
            <a:r>
              <a:rPr lang="en-GB" dirty="0" smtClean="0"/>
              <a:t> multi-disciplinary</a:t>
            </a:r>
            <a:endParaRPr lang="en-US" dirty="0" smtClean="0"/>
          </a:p>
          <a:p>
            <a:endParaRPr lang="en-US" sz="2400" dirty="0" smtClean="0"/>
          </a:p>
          <a:p>
            <a:r>
              <a:rPr lang="en-GB" sz="2400" dirty="0" smtClean="0"/>
              <a:t>Great tool!</a:t>
            </a:r>
            <a:endParaRPr lang="en-GB" sz="2400" dirty="0"/>
          </a:p>
          <a:p>
            <a:r>
              <a:rPr lang="en-GB" sz="2400" dirty="0" smtClean="0"/>
              <a:t>Move field forward.</a:t>
            </a:r>
          </a:p>
          <a:p>
            <a:endParaRPr lang="en-GB" sz="2400" dirty="0" smtClean="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24208" b="27942"/>
          <a:stretch/>
        </p:blipFill>
        <p:spPr>
          <a:xfrm>
            <a:off x="4398381" y="2999320"/>
            <a:ext cx="4641448" cy="3248755"/>
          </a:xfrm>
          <a:prstGeom prst="rect">
            <a:avLst/>
          </a:prstGeom>
        </p:spPr>
      </p:pic>
    </p:spTree>
    <p:extLst>
      <p:ext uri="{BB962C8B-B14F-4D97-AF65-F5344CB8AC3E}">
        <p14:creationId xmlns:p14="http://schemas.microsoft.com/office/powerpoint/2010/main" val="633065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28650" y="105353"/>
            <a:ext cx="7886700" cy="1325563"/>
          </a:xfrm>
        </p:spPr>
        <p:txBody>
          <a:bodyPr>
            <a:normAutofit/>
          </a:bodyPr>
          <a:lstStyle/>
          <a:p>
            <a:r>
              <a:rPr lang="en-US" sz="3600" dirty="0" smtClean="0">
                <a:latin typeface="Calibri" charset="0"/>
                <a:ea typeface="Calibri" charset="0"/>
                <a:cs typeface="Calibri" charset="0"/>
              </a:rPr>
              <a:t>Thank you</a:t>
            </a:r>
            <a:endParaRPr lang="en-US" sz="3600" dirty="0">
              <a:solidFill>
                <a:schemeClr val="accent6">
                  <a:lumMod val="75000"/>
                </a:schemeClr>
              </a:solidFill>
              <a:latin typeface="Calibri" charset="0"/>
              <a:ea typeface="Calibri" charset="0"/>
              <a:cs typeface="Calibri" charset="0"/>
            </a:endParaRPr>
          </a:p>
        </p:txBody>
      </p:sp>
      <p:sp>
        <p:nvSpPr>
          <p:cNvPr id="3" name="Rectangle 2"/>
          <p:cNvSpPr/>
          <p:nvPr/>
        </p:nvSpPr>
        <p:spPr>
          <a:xfrm>
            <a:off x="885463" y="5308114"/>
            <a:ext cx="4572000" cy="1200329"/>
          </a:xfrm>
          <a:prstGeom prst="rect">
            <a:avLst/>
          </a:prstGeom>
        </p:spPr>
        <p:txBody>
          <a:bodyPr>
            <a:spAutoFit/>
          </a:bodyPr>
          <a:lstStyle/>
          <a:p>
            <a:r>
              <a:rPr lang="en-US">
                <a:solidFill>
                  <a:schemeClr val="tx2"/>
                </a:solidFill>
              </a:rPr>
              <a:t>coleen.suckling@bangor.ac.uk</a:t>
            </a:r>
            <a:r>
              <a:rPr lang="en-US" dirty="0">
                <a:solidFill>
                  <a:schemeClr val="tx2"/>
                </a:solidFill>
              </a:rPr>
              <a:t/>
            </a:r>
            <a:br>
              <a:rPr lang="en-US" dirty="0">
                <a:solidFill>
                  <a:schemeClr val="tx2"/>
                </a:solidFill>
              </a:rPr>
            </a:br>
            <a:r>
              <a:rPr lang="en-US" dirty="0" err="1">
                <a:solidFill>
                  <a:schemeClr val="tx2"/>
                </a:solidFill>
              </a:rPr>
              <a:t>coleen.suckling@cantab.net</a:t>
            </a:r>
            <a:r>
              <a:rPr lang="en-US" dirty="0">
                <a:solidFill>
                  <a:schemeClr val="tx2"/>
                </a:solidFill>
              </a:rPr>
              <a:t/>
            </a:r>
            <a:br>
              <a:rPr lang="en-US" dirty="0">
                <a:solidFill>
                  <a:schemeClr val="tx2"/>
                </a:solidFill>
              </a:rPr>
            </a:br>
            <a:r>
              <a:rPr lang="en-US" dirty="0">
                <a:solidFill>
                  <a:schemeClr val="tx2"/>
                </a:solidFill>
              </a:rPr>
              <a:t>Twitter: </a:t>
            </a:r>
            <a:r>
              <a:rPr lang="en-US" dirty="0" err="1">
                <a:solidFill>
                  <a:schemeClr val="tx2"/>
                </a:solidFill>
              </a:rPr>
              <a:t>colckl</a:t>
            </a:r>
            <a:r>
              <a:rPr lang="en-US" dirty="0">
                <a:solidFill>
                  <a:schemeClr val="tx2"/>
                </a:solidFill>
              </a:rPr>
              <a:t/>
            </a:r>
            <a:br>
              <a:rPr lang="en-US" dirty="0">
                <a:solidFill>
                  <a:schemeClr val="tx2"/>
                </a:solidFill>
              </a:rPr>
            </a:br>
            <a:endParaRPr lang="en-US" dirty="0"/>
          </a:p>
        </p:txBody>
      </p:sp>
      <p:sp>
        <p:nvSpPr>
          <p:cNvPr id="4" name="Rectangle 3"/>
          <p:cNvSpPr/>
          <p:nvPr/>
        </p:nvSpPr>
        <p:spPr>
          <a:xfrm>
            <a:off x="908612" y="3656825"/>
            <a:ext cx="4572000" cy="369332"/>
          </a:xfrm>
          <a:prstGeom prst="rect">
            <a:avLst/>
          </a:prstGeom>
        </p:spPr>
        <p:txBody>
          <a:bodyPr>
            <a:spAutoFit/>
          </a:bodyPr>
          <a:lstStyle/>
          <a:p>
            <a:r>
              <a:rPr lang="en-US" dirty="0"/>
              <a:t>Daniel Kerrigan </a:t>
            </a:r>
            <a:endParaRPr lang="en-US" dirty="0" smtClean="0"/>
          </a:p>
        </p:txBody>
      </p:sp>
      <p:pic>
        <p:nvPicPr>
          <p:cNvPr id="5" name="Picture 4"/>
          <p:cNvPicPr>
            <a:picLocks noChangeAspect="1"/>
          </p:cNvPicPr>
          <p:nvPr/>
        </p:nvPicPr>
        <p:blipFill>
          <a:blip r:embed="rId3"/>
          <a:stretch>
            <a:fillRect/>
          </a:stretch>
        </p:blipFill>
        <p:spPr>
          <a:xfrm>
            <a:off x="736760" y="1498268"/>
            <a:ext cx="1973683" cy="1973683"/>
          </a:xfrm>
          <a:prstGeom prst="rect">
            <a:avLst/>
          </a:prstGeom>
        </p:spPr>
      </p:pic>
      <p:pic>
        <p:nvPicPr>
          <p:cNvPr id="9" name="Picture 8"/>
          <p:cNvPicPr>
            <a:picLocks noChangeAspect="1"/>
          </p:cNvPicPr>
          <p:nvPr/>
        </p:nvPicPr>
        <p:blipFill>
          <a:blip r:embed="rId4"/>
          <a:stretch>
            <a:fillRect/>
          </a:stretch>
        </p:blipFill>
        <p:spPr>
          <a:xfrm>
            <a:off x="3969910" y="2081115"/>
            <a:ext cx="3708894" cy="2781671"/>
          </a:xfrm>
          <a:prstGeom prst="rect">
            <a:avLst/>
          </a:prstGeom>
        </p:spPr>
      </p:pic>
      <p:pic>
        <p:nvPicPr>
          <p:cNvPr id="11" name="Picture 10"/>
          <p:cNvPicPr>
            <a:picLocks noChangeAspect="1"/>
          </p:cNvPicPr>
          <p:nvPr/>
        </p:nvPicPr>
        <p:blipFill>
          <a:blip r:embed="rId5"/>
          <a:stretch>
            <a:fillRect/>
          </a:stretch>
        </p:blipFill>
        <p:spPr>
          <a:xfrm>
            <a:off x="7037080" y="334279"/>
            <a:ext cx="1766677" cy="1425739"/>
          </a:xfrm>
          <a:prstGeom prst="rect">
            <a:avLst/>
          </a:prstGeom>
        </p:spPr>
      </p:pic>
    </p:spTree>
    <p:extLst>
      <p:ext uri="{BB962C8B-B14F-4D97-AF65-F5344CB8AC3E}">
        <p14:creationId xmlns:p14="http://schemas.microsoft.com/office/powerpoint/2010/main" val="947563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840" t="39117" r="6400" b="6715"/>
          <a:stretch/>
        </p:blipFill>
        <p:spPr>
          <a:xfrm>
            <a:off x="148856" y="2371061"/>
            <a:ext cx="8846288" cy="2775098"/>
          </a:xfrm>
          <a:prstGeom prst="rect">
            <a:avLst/>
          </a:prstGeom>
        </p:spPr>
      </p:pic>
      <p:sp>
        <p:nvSpPr>
          <p:cNvPr id="10" name="Title 1"/>
          <p:cNvSpPr>
            <a:spLocks noGrp="1"/>
          </p:cNvSpPr>
          <p:nvPr>
            <p:ph type="title"/>
          </p:nvPr>
        </p:nvSpPr>
        <p:spPr>
          <a:xfrm>
            <a:off x="628650" y="105353"/>
            <a:ext cx="7886700" cy="1325563"/>
          </a:xfrm>
        </p:spPr>
        <p:txBody>
          <a:bodyPr>
            <a:normAutofit/>
          </a:bodyPr>
          <a:lstStyle/>
          <a:p>
            <a:r>
              <a:rPr lang="en-US" sz="3600" dirty="0" smtClean="0">
                <a:latin typeface="Calibri" charset="0"/>
                <a:ea typeface="Calibri" charset="0"/>
                <a:cs typeface="Calibri" charset="0"/>
              </a:rPr>
              <a:t>Integrated </a:t>
            </a:r>
            <a:r>
              <a:rPr lang="en-US" sz="3600" smtClean="0">
                <a:latin typeface="Calibri" charset="0"/>
                <a:ea typeface="Calibri" charset="0"/>
                <a:cs typeface="Calibri" charset="0"/>
              </a:rPr>
              <a:t>multi-trophic aquaculture (IMTA)</a:t>
            </a:r>
            <a:endParaRPr lang="en-US" sz="3600" dirty="0">
              <a:latin typeface="Calibri" charset="0"/>
              <a:ea typeface="Calibri" charset="0"/>
              <a:cs typeface="Calibri" charset="0"/>
            </a:endParaRPr>
          </a:p>
        </p:txBody>
      </p:sp>
      <p:sp>
        <p:nvSpPr>
          <p:cNvPr id="6" name="TextBox 5"/>
          <p:cNvSpPr txBox="1"/>
          <p:nvPr/>
        </p:nvSpPr>
        <p:spPr>
          <a:xfrm>
            <a:off x="1967023" y="1724730"/>
            <a:ext cx="1892595" cy="646331"/>
          </a:xfrm>
          <a:prstGeom prst="rect">
            <a:avLst/>
          </a:prstGeom>
          <a:noFill/>
        </p:spPr>
        <p:txBody>
          <a:bodyPr wrap="square" rtlCol="0">
            <a:spAutoFit/>
          </a:bodyPr>
          <a:lstStyle/>
          <a:p>
            <a:pPr algn="ctr"/>
            <a:r>
              <a:rPr lang="en-US" dirty="0" smtClean="0"/>
              <a:t>Fed aquaculture </a:t>
            </a:r>
            <a:r>
              <a:rPr lang="en-US" smtClean="0"/>
              <a:t>(finfish)</a:t>
            </a:r>
            <a:endParaRPr lang="en-US"/>
          </a:p>
        </p:txBody>
      </p:sp>
      <p:sp>
        <p:nvSpPr>
          <p:cNvPr id="12" name="TextBox 11"/>
          <p:cNvSpPr txBox="1"/>
          <p:nvPr/>
        </p:nvSpPr>
        <p:spPr>
          <a:xfrm>
            <a:off x="5018566" y="1061584"/>
            <a:ext cx="1892595" cy="369332"/>
          </a:xfrm>
          <a:prstGeom prst="rect">
            <a:avLst/>
          </a:prstGeom>
          <a:noFill/>
        </p:spPr>
        <p:txBody>
          <a:bodyPr wrap="square" rtlCol="0">
            <a:spAutoFit/>
          </a:bodyPr>
          <a:lstStyle/>
          <a:p>
            <a:pPr algn="ctr"/>
            <a:r>
              <a:rPr lang="en-US" smtClean="0"/>
              <a:t>Extractive species:</a:t>
            </a:r>
            <a:endParaRPr lang="en-US"/>
          </a:p>
        </p:txBody>
      </p:sp>
      <p:sp>
        <p:nvSpPr>
          <p:cNvPr id="14" name="Right Brace 13"/>
          <p:cNvSpPr/>
          <p:nvPr/>
        </p:nvSpPr>
        <p:spPr>
          <a:xfrm rot="16200000">
            <a:off x="5760610" y="518752"/>
            <a:ext cx="387250" cy="221157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3902150" y="1818164"/>
            <a:ext cx="1892595" cy="646331"/>
          </a:xfrm>
          <a:prstGeom prst="rect">
            <a:avLst/>
          </a:prstGeom>
          <a:noFill/>
        </p:spPr>
        <p:txBody>
          <a:bodyPr wrap="square" rtlCol="0">
            <a:spAutoFit/>
          </a:bodyPr>
          <a:lstStyle/>
          <a:p>
            <a:pPr algn="ctr"/>
            <a:r>
              <a:rPr lang="en-US" dirty="0" smtClean="0"/>
              <a:t>Organic </a:t>
            </a:r>
          </a:p>
          <a:p>
            <a:pPr algn="ctr"/>
            <a:r>
              <a:rPr lang="en-US" dirty="0" smtClean="0"/>
              <a:t>(shellfish)</a:t>
            </a:r>
            <a:endParaRPr lang="en-US" dirty="0"/>
          </a:p>
        </p:txBody>
      </p:sp>
      <p:sp>
        <p:nvSpPr>
          <p:cNvPr id="16" name="TextBox 15"/>
          <p:cNvSpPr txBox="1"/>
          <p:nvPr/>
        </p:nvSpPr>
        <p:spPr>
          <a:xfrm>
            <a:off x="6134984" y="1818164"/>
            <a:ext cx="1892595" cy="646331"/>
          </a:xfrm>
          <a:prstGeom prst="rect">
            <a:avLst/>
          </a:prstGeom>
          <a:noFill/>
        </p:spPr>
        <p:txBody>
          <a:bodyPr wrap="square" rtlCol="0">
            <a:spAutoFit/>
          </a:bodyPr>
          <a:lstStyle/>
          <a:p>
            <a:pPr algn="ctr"/>
            <a:r>
              <a:rPr lang="en-US" dirty="0" smtClean="0"/>
              <a:t>Inorganic </a:t>
            </a:r>
          </a:p>
          <a:p>
            <a:pPr algn="ctr"/>
            <a:r>
              <a:rPr lang="en-US" dirty="0" smtClean="0"/>
              <a:t>(seaweed)</a:t>
            </a:r>
            <a:endParaRPr lang="en-US" dirty="0"/>
          </a:p>
        </p:txBody>
      </p:sp>
      <p:sp>
        <p:nvSpPr>
          <p:cNvPr id="17" name="TextBox 16"/>
          <p:cNvSpPr txBox="1"/>
          <p:nvPr/>
        </p:nvSpPr>
        <p:spPr>
          <a:xfrm>
            <a:off x="148856" y="6179403"/>
            <a:ext cx="1892595" cy="369332"/>
          </a:xfrm>
          <a:prstGeom prst="rect">
            <a:avLst/>
          </a:prstGeom>
          <a:noFill/>
        </p:spPr>
        <p:txBody>
          <a:bodyPr wrap="square" rtlCol="0">
            <a:spAutoFit/>
          </a:bodyPr>
          <a:lstStyle/>
          <a:p>
            <a:pPr algn="ctr"/>
            <a:r>
              <a:rPr lang="en-US" smtClean="0"/>
              <a:t>Chopin, 2006</a:t>
            </a:r>
            <a:endParaRPr lang="en-US" dirty="0"/>
          </a:p>
        </p:txBody>
      </p:sp>
      <p:pic>
        <p:nvPicPr>
          <p:cNvPr id="11" name="Picture 10"/>
          <p:cNvPicPr>
            <a:picLocks noChangeAspect="1"/>
          </p:cNvPicPr>
          <p:nvPr/>
        </p:nvPicPr>
        <p:blipFill>
          <a:blip r:embed="rId4"/>
          <a:stretch>
            <a:fillRect/>
          </a:stretch>
        </p:blipFill>
        <p:spPr>
          <a:xfrm>
            <a:off x="7318313" y="4893696"/>
            <a:ext cx="1418532" cy="1610720"/>
          </a:xfrm>
          <a:prstGeom prst="rect">
            <a:avLst/>
          </a:prstGeom>
        </p:spPr>
      </p:pic>
    </p:spTree>
    <p:extLst>
      <p:ext uri="{BB962C8B-B14F-4D97-AF65-F5344CB8AC3E}">
        <p14:creationId xmlns:p14="http://schemas.microsoft.com/office/powerpoint/2010/main" val="391889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840" t="39117" r="6400" b="6715"/>
          <a:stretch/>
        </p:blipFill>
        <p:spPr>
          <a:xfrm>
            <a:off x="148856" y="2371061"/>
            <a:ext cx="8846288" cy="2775098"/>
          </a:xfrm>
          <a:prstGeom prst="rect">
            <a:avLst/>
          </a:prstGeom>
        </p:spPr>
      </p:pic>
      <p:sp>
        <p:nvSpPr>
          <p:cNvPr id="10" name="Title 1"/>
          <p:cNvSpPr>
            <a:spLocks noGrp="1"/>
          </p:cNvSpPr>
          <p:nvPr>
            <p:ph type="title"/>
          </p:nvPr>
        </p:nvSpPr>
        <p:spPr>
          <a:xfrm>
            <a:off x="628650" y="105353"/>
            <a:ext cx="7886700" cy="1325563"/>
          </a:xfrm>
        </p:spPr>
        <p:txBody>
          <a:bodyPr>
            <a:normAutofit/>
          </a:bodyPr>
          <a:lstStyle/>
          <a:p>
            <a:r>
              <a:rPr lang="en-US" sz="3600" dirty="0" smtClean="0">
                <a:latin typeface="Calibri" charset="0"/>
                <a:ea typeface="Calibri" charset="0"/>
                <a:cs typeface="Calibri" charset="0"/>
              </a:rPr>
              <a:t>IMTA </a:t>
            </a:r>
            <a:r>
              <a:rPr lang="mr-IN" sz="3600" dirty="0" smtClean="0">
                <a:latin typeface="Calibri" charset="0"/>
                <a:ea typeface="Calibri" charset="0"/>
                <a:cs typeface="Calibri" charset="0"/>
              </a:rPr>
              <a:t>–</a:t>
            </a:r>
            <a:r>
              <a:rPr lang="en-US" sz="3600" dirty="0" smtClean="0">
                <a:latin typeface="Calibri" charset="0"/>
                <a:ea typeface="Calibri" charset="0"/>
                <a:cs typeface="Calibri" charset="0"/>
              </a:rPr>
              <a:t> </a:t>
            </a:r>
            <a:r>
              <a:rPr lang="en-US" sz="3600" dirty="0" smtClean="0">
                <a:solidFill>
                  <a:schemeClr val="accent6">
                    <a:lumMod val="75000"/>
                  </a:schemeClr>
                </a:solidFill>
                <a:latin typeface="Calibri" charset="0"/>
                <a:ea typeface="Calibri" charset="0"/>
                <a:cs typeface="Calibri" charset="0"/>
              </a:rPr>
              <a:t>knowledge needs</a:t>
            </a:r>
            <a:endParaRPr lang="en-US" sz="3600" dirty="0">
              <a:solidFill>
                <a:schemeClr val="accent6">
                  <a:lumMod val="75000"/>
                </a:schemeClr>
              </a:solidFill>
              <a:latin typeface="Calibri" charset="0"/>
              <a:ea typeface="Calibri" charset="0"/>
              <a:cs typeface="Calibri" charset="0"/>
            </a:endParaRPr>
          </a:p>
        </p:txBody>
      </p:sp>
      <p:sp>
        <p:nvSpPr>
          <p:cNvPr id="6" name="TextBox 5"/>
          <p:cNvSpPr txBox="1"/>
          <p:nvPr/>
        </p:nvSpPr>
        <p:spPr>
          <a:xfrm>
            <a:off x="1967023" y="1724730"/>
            <a:ext cx="1892595" cy="646331"/>
          </a:xfrm>
          <a:prstGeom prst="rect">
            <a:avLst/>
          </a:prstGeom>
          <a:noFill/>
        </p:spPr>
        <p:txBody>
          <a:bodyPr wrap="square" rtlCol="0">
            <a:spAutoFit/>
          </a:bodyPr>
          <a:lstStyle/>
          <a:p>
            <a:pPr algn="ctr"/>
            <a:r>
              <a:rPr lang="en-US" dirty="0" smtClean="0"/>
              <a:t>Fed aquaculture </a:t>
            </a:r>
            <a:r>
              <a:rPr lang="en-US" smtClean="0"/>
              <a:t>(finfish)</a:t>
            </a:r>
            <a:endParaRPr lang="en-US"/>
          </a:p>
        </p:txBody>
      </p:sp>
      <p:sp>
        <p:nvSpPr>
          <p:cNvPr id="12" name="TextBox 11"/>
          <p:cNvSpPr txBox="1"/>
          <p:nvPr/>
        </p:nvSpPr>
        <p:spPr>
          <a:xfrm>
            <a:off x="5018566" y="1061584"/>
            <a:ext cx="1892595" cy="369332"/>
          </a:xfrm>
          <a:prstGeom prst="rect">
            <a:avLst/>
          </a:prstGeom>
          <a:noFill/>
        </p:spPr>
        <p:txBody>
          <a:bodyPr wrap="square" rtlCol="0">
            <a:spAutoFit/>
          </a:bodyPr>
          <a:lstStyle/>
          <a:p>
            <a:pPr algn="ctr"/>
            <a:r>
              <a:rPr lang="en-US" smtClean="0"/>
              <a:t>Extractive species:</a:t>
            </a:r>
            <a:endParaRPr lang="en-US"/>
          </a:p>
        </p:txBody>
      </p:sp>
      <p:sp>
        <p:nvSpPr>
          <p:cNvPr id="17" name="TextBox 16"/>
          <p:cNvSpPr txBox="1"/>
          <p:nvPr/>
        </p:nvSpPr>
        <p:spPr>
          <a:xfrm>
            <a:off x="2551814" y="6273194"/>
            <a:ext cx="6443330" cy="369332"/>
          </a:xfrm>
          <a:prstGeom prst="rect">
            <a:avLst/>
          </a:prstGeom>
          <a:noFill/>
        </p:spPr>
        <p:txBody>
          <a:bodyPr wrap="square" rtlCol="0">
            <a:spAutoFit/>
          </a:bodyPr>
          <a:lstStyle/>
          <a:p>
            <a:pPr algn="ctr"/>
            <a:r>
              <a:rPr lang="en-US" dirty="0" smtClean="0"/>
              <a:t>Schematic adapted from Chopin, 2006; Kerrigan </a:t>
            </a:r>
            <a:r>
              <a:rPr lang="en-US" smtClean="0"/>
              <a:t>&amp; Suckling, 2016</a:t>
            </a:r>
            <a:endParaRPr lang="en-US" dirty="0"/>
          </a:p>
        </p:txBody>
      </p:sp>
      <p:cxnSp>
        <p:nvCxnSpPr>
          <p:cNvPr id="5" name="Straight Arrow Connector 4"/>
          <p:cNvCxnSpPr/>
          <p:nvPr/>
        </p:nvCxnSpPr>
        <p:spPr>
          <a:xfrm>
            <a:off x="3859618" y="5326912"/>
            <a:ext cx="4359349"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48447" y="5507666"/>
            <a:ext cx="3051543" cy="584775"/>
          </a:xfrm>
          <a:prstGeom prst="rect">
            <a:avLst/>
          </a:prstGeom>
          <a:noFill/>
        </p:spPr>
        <p:txBody>
          <a:bodyPr wrap="square" rtlCol="0">
            <a:spAutoFit/>
          </a:bodyPr>
          <a:lstStyle/>
          <a:p>
            <a:r>
              <a:rPr lang="en-US" sz="3200" smtClean="0">
                <a:solidFill>
                  <a:schemeClr val="accent6">
                    <a:lumMod val="75000"/>
                  </a:schemeClr>
                </a:solidFill>
              </a:rPr>
              <a:t>Spatial scale?</a:t>
            </a:r>
            <a:endParaRPr lang="en-US" sz="3200">
              <a:solidFill>
                <a:schemeClr val="accent6">
                  <a:lumMod val="75000"/>
                </a:schemeClr>
              </a:solidFill>
            </a:endParaRPr>
          </a:p>
        </p:txBody>
      </p:sp>
      <p:sp>
        <p:nvSpPr>
          <p:cNvPr id="18" name="TextBox 17"/>
          <p:cNvSpPr txBox="1"/>
          <p:nvPr/>
        </p:nvSpPr>
        <p:spPr>
          <a:xfrm>
            <a:off x="4186569" y="1724730"/>
            <a:ext cx="4481624" cy="584775"/>
          </a:xfrm>
          <a:prstGeom prst="rect">
            <a:avLst/>
          </a:prstGeom>
          <a:noFill/>
        </p:spPr>
        <p:txBody>
          <a:bodyPr wrap="square" rtlCol="0">
            <a:spAutoFit/>
          </a:bodyPr>
          <a:lstStyle/>
          <a:p>
            <a:r>
              <a:rPr lang="en-US" sz="3200" smtClean="0">
                <a:solidFill>
                  <a:schemeClr val="accent6">
                    <a:lumMod val="75000"/>
                  </a:schemeClr>
                </a:solidFill>
              </a:rPr>
              <a:t>General growth patterns?</a:t>
            </a:r>
            <a:endParaRPr lang="en-US" sz="3200" dirty="0">
              <a:solidFill>
                <a:schemeClr val="accent6">
                  <a:lumMod val="75000"/>
                </a:schemeClr>
              </a:solidFill>
            </a:endParaRPr>
          </a:p>
        </p:txBody>
      </p:sp>
      <p:sp>
        <p:nvSpPr>
          <p:cNvPr id="19" name="Right Brace 18"/>
          <p:cNvSpPr/>
          <p:nvPr/>
        </p:nvSpPr>
        <p:spPr>
          <a:xfrm rot="16200000">
            <a:off x="5760610" y="518752"/>
            <a:ext cx="387250" cy="221157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59625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353"/>
            <a:ext cx="7886700" cy="1325563"/>
          </a:xfrm>
        </p:spPr>
        <p:txBody>
          <a:bodyPr>
            <a:normAutofit/>
          </a:bodyPr>
          <a:lstStyle/>
          <a:p>
            <a:r>
              <a:rPr lang="en-US" sz="3600" dirty="0" smtClean="0">
                <a:latin typeface="Calibri" charset="0"/>
                <a:ea typeface="Calibri" charset="0"/>
                <a:cs typeface="Calibri" charset="0"/>
              </a:rPr>
              <a:t>Meta-analysis</a:t>
            </a:r>
            <a:endParaRPr lang="en-US" sz="3600" dirty="0">
              <a:latin typeface="Calibri" charset="0"/>
              <a:ea typeface="Calibri" charset="0"/>
              <a:cs typeface="Calibri" charset="0"/>
            </a:endParaRPr>
          </a:p>
        </p:txBody>
      </p:sp>
      <p:pic>
        <p:nvPicPr>
          <p:cNvPr id="10" name="Picture 2" descr="Image result for bangor logo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1923" y="320977"/>
            <a:ext cx="1160416" cy="936323"/>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
          </p:nvPr>
        </p:nvSpPr>
        <p:spPr>
          <a:xfrm>
            <a:off x="440492" y="1430916"/>
            <a:ext cx="7886700" cy="4351338"/>
          </a:xfrm>
        </p:spPr>
        <p:txBody>
          <a:bodyPr>
            <a:normAutofit fontScale="92500"/>
          </a:bodyPr>
          <a:lstStyle/>
          <a:p>
            <a:r>
              <a:rPr lang="en-US" sz="2200" dirty="0" smtClean="0"/>
              <a:t>Systematic data mining.</a:t>
            </a:r>
          </a:p>
          <a:p>
            <a:pPr lvl="1"/>
            <a:endParaRPr lang="en-US" sz="2200" i="1" dirty="0"/>
          </a:p>
          <a:p>
            <a:r>
              <a:rPr lang="en-US" sz="2200" dirty="0"/>
              <a:t>Growth </a:t>
            </a:r>
            <a:r>
              <a:rPr lang="en-GB" sz="2200" dirty="0"/>
              <a:t>responses:</a:t>
            </a:r>
            <a:endParaRPr lang="en-US" sz="2200" dirty="0"/>
          </a:p>
          <a:p>
            <a:endParaRPr lang="en-US" sz="2200" dirty="0"/>
          </a:p>
          <a:p>
            <a:endParaRPr lang="en-US" sz="2200" dirty="0" smtClean="0"/>
          </a:p>
          <a:p>
            <a:endParaRPr lang="en-US" sz="2200" dirty="0" smtClean="0"/>
          </a:p>
          <a:p>
            <a:endParaRPr lang="en-US" sz="2200" dirty="0" smtClean="0"/>
          </a:p>
          <a:p>
            <a:r>
              <a:rPr lang="en-US" sz="2200" dirty="0" smtClean="0"/>
              <a:t>Effect size </a:t>
            </a:r>
            <a:r>
              <a:rPr lang="mr-IN" sz="2200" dirty="0" smtClean="0"/>
              <a:t>–</a:t>
            </a:r>
            <a:r>
              <a:rPr lang="en-US" sz="2200" dirty="0" smtClean="0"/>
              <a:t> standardized mean difference in standard deviation units.</a:t>
            </a:r>
          </a:p>
          <a:p>
            <a:endParaRPr lang="en-US" sz="2200" dirty="0" smtClean="0"/>
          </a:p>
          <a:p>
            <a:r>
              <a:rPr lang="en-US" sz="2200" dirty="0" smtClean="0"/>
              <a:t>Weight effects </a:t>
            </a:r>
            <a:r>
              <a:rPr lang="mr-IN" sz="2200" dirty="0" smtClean="0"/>
              <a:t>–</a:t>
            </a:r>
            <a:r>
              <a:rPr lang="en-US" sz="2200" dirty="0" smtClean="0"/>
              <a:t> accounts for variance between &amp; within studies</a:t>
            </a:r>
            <a:r>
              <a:rPr lang="en-US" sz="2200" dirty="0"/>
              <a:t> </a:t>
            </a:r>
            <a:r>
              <a:rPr lang="en-US" sz="2200" dirty="0" smtClean="0"/>
              <a:t>(Random effects model)</a:t>
            </a:r>
          </a:p>
          <a:p>
            <a:endParaRPr lang="en-US" sz="2200" dirty="0" smtClean="0"/>
          </a:p>
          <a:p>
            <a:endParaRPr lang="en-US" sz="2200" dirty="0"/>
          </a:p>
        </p:txBody>
      </p:sp>
      <p:sp>
        <p:nvSpPr>
          <p:cNvPr id="8" name="TextBox 7"/>
          <p:cNvSpPr txBox="1"/>
          <p:nvPr/>
        </p:nvSpPr>
        <p:spPr>
          <a:xfrm>
            <a:off x="4160051" y="6302319"/>
            <a:ext cx="4970594" cy="369332"/>
          </a:xfrm>
          <a:prstGeom prst="rect">
            <a:avLst/>
          </a:prstGeom>
          <a:noFill/>
        </p:spPr>
        <p:txBody>
          <a:bodyPr wrap="square" rtlCol="0">
            <a:spAutoFit/>
          </a:bodyPr>
          <a:lstStyle/>
          <a:p>
            <a:r>
              <a:rPr lang="en-US" dirty="0" smtClean="0"/>
              <a:t>Kerrigan &amp; Suckling, 2016. Reviews in Aquaculture</a:t>
            </a:r>
            <a:endParaRPr lang="en-US" dirty="0"/>
          </a:p>
        </p:txBody>
      </p:sp>
      <p:pic>
        <p:nvPicPr>
          <p:cNvPr id="3" name="Picture 2"/>
          <p:cNvPicPr>
            <a:picLocks noChangeAspect="1"/>
          </p:cNvPicPr>
          <p:nvPr/>
        </p:nvPicPr>
        <p:blipFill rotWithShape="1">
          <a:blip r:embed="rId4"/>
          <a:srcRect t="5364" b="12477"/>
          <a:stretch/>
        </p:blipFill>
        <p:spPr>
          <a:xfrm>
            <a:off x="6085038" y="1948192"/>
            <a:ext cx="1576885" cy="2008116"/>
          </a:xfrm>
          <a:prstGeom prst="rect">
            <a:avLst/>
          </a:prstGeom>
        </p:spPr>
      </p:pic>
      <p:pic>
        <p:nvPicPr>
          <p:cNvPr id="4" name="Picture 3"/>
          <p:cNvPicPr>
            <a:picLocks noChangeAspect="1"/>
          </p:cNvPicPr>
          <p:nvPr/>
        </p:nvPicPr>
        <p:blipFill>
          <a:blip r:embed="rId5"/>
          <a:stretch>
            <a:fillRect/>
          </a:stretch>
        </p:blipFill>
        <p:spPr>
          <a:xfrm>
            <a:off x="3233392" y="1950981"/>
            <a:ext cx="2677215" cy="2005327"/>
          </a:xfrm>
          <a:prstGeom prst="rect">
            <a:avLst/>
          </a:prstGeom>
        </p:spPr>
      </p:pic>
      <p:sp>
        <p:nvSpPr>
          <p:cNvPr id="5" name="Rectangle 4"/>
          <p:cNvSpPr/>
          <p:nvPr/>
        </p:nvSpPr>
        <p:spPr>
          <a:xfrm rot="16200000">
            <a:off x="7154874" y="2693892"/>
            <a:ext cx="1872735" cy="646331"/>
          </a:xfrm>
          <a:prstGeom prst="rect">
            <a:avLst/>
          </a:prstGeom>
        </p:spPr>
        <p:txBody>
          <a:bodyPr wrap="square">
            <a:spAutoFit/>
          </a:bodyPr>
          <a:lstStyle/>
          <a:p>
            <a:r>
              <a:rPr lang="en-US" sz="1200" dirty="0"/>
              <a:t>http://</a:t>
            </a:r>
            <a:r>
              <a:rPr lang="en-US" sz="1200" dirty="0" err="1"/>
              <a:t>marineculture.com.au</a:t>
            </a:r>
            <a:r>
              <a:rPr lang="en-US" sz="1200" dirty="0"/>
              <a:t>/</a:t>
            </a:r>
            <a:r>
              <a:rPr lang="en-US" sz="1200" dirty="0" err="1"/>
              <a:t>index.php?id</a:t>
            </a:r>
            <a:r>
              <a:rPr lang="en-US" sz="1200" dirty="0"/>
              <a:t>=sizing-chart</a:t>
            </a:r>
          </a:p>
        </p:txBody>
      </p:sp>
    </p:spTree>
    <p:extLst>
      <p:ext uri="{BB962C8B-B14F-4D97-AF65-F5344CB8AC3E}">
        <p14:creationId xmlns:p14="http://schemas.microsoft.com/office/powerpoint/2010/main" val="447219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353"/>
            <a:ext cx="7886700" cy="1325563"/>
          </a:xfrm>
        </p:spPr>
        <p:txBody>
          <a:bodyPr>
            <a:normAutofit/>
          </a:bodyPr>
          <a:lstStyle/>
          <a:p>
            <a:r>
              <a:rPr lang="en-US" sz="3600" dirty="0" smtClean="0">
                <a:latin typeface="Calibri" charset="0"/>
                <a:ea typeface="Calibri" charset="0"/>
                <a:cs typeface="Calibri" charset="0"/>
              </a:rPr>
              <a:t>IMTA </a:t>
            </a:r>
            <a:r>
              <a:rPr lang="mr-IN" sz="3600" dirty="0" smtClean="0">
                <a:latin typeface="Calibri" charset="0"/>
                <a:ea typeface="Calibri" charset="0"/>
                <a:cs typeface="Calibri" charset="0"/>
              </a:rPr>
              <a:t>–</a:t>
            </a:r>
            <a:r>
              <a:rPr lang="en-US" sz="3600" dirty="0" smtClean="0">
                <a:latin typeface="Calibri" charset="0"/>
                <a:ea typeface="Calibri" charset="0"/>
                <a:cs typeface="Calibri" charset="0"/>
              </a:rPr>
              <a:t> bivalve growth</a:t>
            </a:r>
            <a:endParaRPr lang="en-US" sz="3600" dirty="0">
              <a:latin typeface="Calibri" charset="0"/>
              <a:ea typeface="Calibri" charset="0"/>
              <a:cs typeface="Calibri" charset="0"/>
            </a:endParaRPr>
          </a:p>
        </p:txBody>
      </p:sp>
      <p:sp>
        <p:nvSpPr>
          <p:cNvPr id="14" name="TextBox 13"/>
          <p:cNvSpPr txBox="1"/>
          <p:nvPr/>
        </p:nvSpPr>
        <p:spPr>
          <a:xfrm>
            <a:off x="4160051" y="6302319"/>
            <a:ext cx="4970594" cy="369332"/>
          </a:xfrm>
          <a:prstGeom prst="rect">
            <a:avLst/>
          </a:prstGeom>
          <a:noFill/>
        </p:spPr>
        <p:txBody>
          <a:bodyPr wrap="square" rtlCol="0">
            <a:spAutoFit/>
          </a:bodyPr>
          <a:lstStyle/>
          <a:p>
            <a:r>
              <a:rPr lang="en-US" dirty="0" smtClean="0"/>
              <a:t>Kerrigan &amp; Suckling, 2016. Reviews in Aquaculture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82004770"/>
              </p:ext>
            </p:extLst>
          </p:nvPr>
        </p:nvGraphicFramePr>
        <p:xfrm>
          <a:off x="1250064" y="1307939"/>
          <a:ext cx="6782765" cy="4548852"/>
        </p:xfrm>
        <a:graphic>
          <a:graphicData uri="http://schemas.openxmlformats.org/drawingml/2006/table">
            <a:tbl>
              <a:tblPr firstRow="1" bandRow="1">
                <a:tableStyleId>{5C22544A-7EE6-4342-B048-85BDC9FD1C3A}</a:tableStyleId>
              </a:tblPr>
              <a:tblGrid>
                <a:gridCol w="2613652"/>
                <a:gridCol w="4169113"/>
              </a:tblGrid>
              <a:tr h="15162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b="0" i="1" dirty="0" err="1" smtClean="0">
                          <a:solidFill>
                            <a:schemeClr val="tx1"/>
                          </a:solidFill>
                        </a:rPr>
                        <a:t>Crassostrea</a:t>
                      </a:r>
                      <a:r>
                        <a:rPr lang="en-US" sz="2200" b="0" i="1" baseline="0" dirty="0" smtClean="0">
                          <a:solidFill>
                            <a:schemeClr val="tx1"/>
                          </a:solidFill>
                        </a:rPr>
                        <a:t> </a:t>
                      </a:r>
                      <a:r>
                        <a:rPr lang="en-US" sz="2200" b="0" i="1" baseline="0" dirty="0" err="1" smtClean="0">
                          <a:solidFill>
                            <a:schemeClr val="tx1"/>
                          </a:solidFill>
                        </a:rPr>
                        <a:t>gigas</a:t>
                      </a:r>
                      <a:endParaRPr lang="en-US" sz="2200" b="0" i="1" baseline="0" dirty="0" smtClean="0">
                        <a:solidFill>
                          <a:schemeClr val="tx1"/>
                        </a:solidFill>
                      </a:endParaRPr>
                    </a:p>
                    <a:p>
                      <a:pPr algn="ctr"/>
                      <a:r>
                        <a:rPr lang="en-US" sz="2200" b="0" i="1" dirty="0" err="1" smtClean="0">
                          <a:solidFill>
                            <a:schemeClr val="tx1"/>
                          </a:solidFill>
                        </a:rPr>
                        <a:t>Ostrea</a:t>
                      </a:r>
                      <a:r>
                        <a:rPr lang="en-US" sz="2200" b="0" i="1" dirty="0" smtClean="0">
                          <a:solidFill>
                            <a:schemeClr val="tx1"/>
                          </a:solidFill>
                        </a:rPr>
                        <a:t> edulis</a:t>
                      </a:r>
                      <a:endParaRPr lang="en-US" sz="2200" b="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162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i="1" dirty="0" err="1" smtClean="0"/>
                        <a:t>Mytilus</a:t>
                      </a:r>
                      <a:r>
                        <a:rPr lang="en-US" sz="2200" i="1" baseline="0" dirty="0" smtClean="0"/>
                        <a:t> edulis</a:t>
                      </a:r>
                    </a:p>
                    <a:p>
                      <a:pPr algn="ctr"/>
                      <a:r>
                        <a:rPr lang="en-US" sz="2200" i="1" baseline="0" dirty="0" smtClean="0"/>
                        <a:t>M. </a:t>
                      </a:r>
                      <a:r>
                        <a:rPr lang="en-US" sz="2200" i="1" baseline="0" dirty="0" err="1" smtClean="0"/>
                        <a:t>galloprovincialis</a:t>
                      </a:r>
                      <a:endParaRPr lang="en-US" sz="2200" i="1" baseline="0" dirty="0" smtClean="0"/>
                    </a:p>
                    <a:p>
                      <a:pPr algn="ctr"/>
                      <a:r>
                        <a:rPr lang="en-US" sz="2200" i="1" baseline="0" dirty="0" smtClean="0"/>
                        <a:t>M. </a:t>
                      </a:r>
                      <a:r>
                        <a:rPr lang="en-US" sz="2200" i="1" baseline="0" dirty="0" err="1" smtClean="0"/>
                        <a:t>planulatus</a:t>
                      </a:r>
                      <a:endParaRPr lang="en-US" sz="22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162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i="1" dirty="0" err="1" smtClean="0"/>
                        <a:t>Plactopecten</a:t>
                      </a:r>
                      <a:r>
                        <a:rPr lang="en-US" sz="2200" i="1" dirty="0" smtClean="0"/>
                        <a:t> </a:t>
                      </a:r>
                      <a:r>
                        <a:rPr lang="en-US" sz="2200" i="1" dirty="0" err="1" smtClean="0"/>
                        <a:t>magellanicus</a:t>
                      </a:r>
                      <a:endParaRPr lang="en-US" sz="22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2" name="Picture 11"/>
          <p:cNvPicPr>
            <a:picLocks noChangeAspect="1"/>
          </p:cNvPicPr>
          <p:nvPr/>
        </p:nvPicPr>
        <p:blipFill>
          <a:blip r:embed="rId3"/>
          <a:stretch>
            <a:fillRect/>
          </a:stretch>
        </p:blipFill>
        <p:spPr>
          <a:xfrm>
            <a:off x="1670734" y="3072261"/>
            <a:ext cx="1812486" cy="920563"/>
          </a:xfrm>
          <a:prstGeom prst="rect">
            <a:avLst/>
          </a:prstGeom>
        </p:spPr>
      </p:pic>
      <p:pic>
        <p:nvPicPr>
          <p:cNvPr id="13" name="Picture 12"/>
          <p:cNvPicPr>
            <a:picLocks noChangeAspect="1"/>
          </p:cNvPicPr>
          <p:nvPr/>
        </p:nvPicPr>
        <p:blipFill rotWithShape="1">
          <a:blip r:embed="rId4"/>
          <a:srcRect l="14593" t="11868" r="12366" b="21863"/>
          <a:stretch/>
        </p:blipFill>
        <p:spPr>
          <a:xfrm>
            <a:off x="1670734" y="1462486"/>
            <a:ext cx="1715264" cy="1308516"/>
          </a:xfrm>
          <a:prstGeom prst="rect">
            <a:avLst/>
          </a:prstGeom>
        </p:spPr>
      </p:pic>
      <p:pic>
        <p:nvPicPr>
          <p:cNvPr id="15" name="Picture 14"/>
          <p:cNvPicPr>
            <a:picLocks noChangeAspect="1"/>
          </p:cNvPicPr>
          <p:nvPr/>
        </p:nvPicPr>
        <p:blipFill>
          <a:blip r:embed="rId5"/>
          <a:stretch>
            <a:fillRect/>
          </a:stretch>
        </p:blipFill>
        <p:spPr>
          <a:xfrm>
            <a:off x="1753942" y="4507485"/>
            <a:ext cx="1729278" cy="1048047"/>
          </a:xfrm>
          <a:prstGeom prst="rect">
            <a:avLst/>
          </a:prstGeom>
        </p:spPr>
      </p:pic>
    </p:spTree>
    <p:extLst>
      <p:ext uri="{BB962C8B-B14F-4D97-AF65-F5344CB8AC3E}">
        <p14:creationId xmlns:p14="http://schemas.microsoft.com/office/powerpoint/2010/main" val="2022167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353"/>
            <a:ext cx="7886700" cy="1325563"/>
          </a:xfrm>
        </p:spPr>
        <p:txBody>
          <a:bodyPr>
            <a:normAutofit/>
          </a:bodyPr>
          <a:lstStyle/>
          <a:p>
            <a:r>
              <a:rPr lang="en-US" sz="3600" dirty="0" smtClean="0">
                <a:latin typeface="Calibri" charset="0"/>
                <a:ea typeface="Calibri" charset="0"/>
                <a:cs typeface="Calibri" charset="0"/>
              </a:rPr>
              <a:t>IMTA </a:t>
            </a:r>
            <a:r>
              <a:rPr lang="mr-IN" sz="3600" dirty="0" smtClean="0">
                <a:latin typeface="Calibri" charset="0"/>
                <a:ea typeface="Calibri" charset="0"/>
                <a:cs typeface="Calibri" charset="0"/>
              </a:rPr>
              <a:t>–</a:t>
            </a:r>
            <a:r>
              <a:rPr lang="en-US" sz="3600" dirty="0" smtClean="0">
                <a:latin typeface="Calibri" charset="0"/>
                <a:ea typeface="Calibri" charset="0"/>
                <a:cs typeface="Calibri" charset="0"/>
              </a:rPr>
              <a:t> </a:t>
            </a:r>
            <a:r>
              <a:rPr lang="en-US" sz="3600" dirty="0" err="1" smtClean="0">
                <a:latin typeface="Calibri" charset="0"/>
                <a:ea typeface="Calibri" charset="0"/>
                <a:cs typeface="Calibri" charset="0"/>
              </a:rPr>
              <a:t>macroalgal</a:t>
            </a:r>
            <a:r>
              <a:rPr lang="en-US" sz="3600" dirty="0" smtClean="0">
                <a:latin typeface="Calibri" charset="0"/>
                <a:ea typeface="Calibri" charset="0"/>
                <a:cs typeface="Calibri" charset="0"/>
              </a:rPr>
              <a:t> growth</a:t>
            </a:r>
            <a:endParaRPr lang="en-US" sz="3600" dirty="0">
              <a:latin typeface="Calibri" charset="0"/>
              <a:ea typeface="Calibri" charset="0"/>
              <a:cs typeface="Calibri" charset="0"/>
            </a:endParaRPr>
          </a:p>
        </p:txBody>
      </p:sp>
      <p:sp>
        <p:nvSpPr>
          <p:cNvPr id="14" name="TextBox 13"/>
          <p:cNvSpPr txBox="1"/>
          <p:nvPr/>
        </p:nvSpPr>
        <p:spPr>
          <a:xfrm>
            <a:off x="4160051" y="6302319"/>
            <a:ext cx="4970594" cy="369332"/>
          </a:xfrm>
          <a:prstGeom prst="rect">
            <a:avLst/>
          </a:prstGeom>
          <a:noFill/>
        </p:spPr>
        <p:txBody>
          <a:bodyPr wrap="square" rtlCol="0">
            <a:spAutoFit/>
          </a:bodyPr>
          <a:lstStyle/>
          <a:p>
            <a:r>
              <a:rPr lang="en-US" dirty="0" smtClean="0"/>
              <a:t>Kerrigan &amp; Suckling, 2016. Reviews in Aquaculture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536772506"/>
              </p:ext>
            </p:extLst>
          </p:nvPr>
        </p:nvGraphicFramePr>
        <p:xfrm>
          <a:off x="865731" y="1319513"/>
          <a:ext cx="7412537" cy="4548852"/>
        </p:xfrm>
        <a:graphic>
          <a:graphicData uri="http://schemas.openxmlformats.org/drawingml/2006/table">
            <a:tbl>
              <a:tblPr firstRow="1" bandRow="1">
                <a:tableStyleId>{5C22544A-7EE6-4342-B048-85BDC9FD1C3A}</a:tableStyleId>
              </a:tblPr>
              <a:tblGrid>
                <a:gridCol w="2856327"/>
                <a:gridCol w="4556210"/>
              </a:tblGrid>
              <a:tr h="15162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b="0" i="1" dirty="0" err="1" smtClean="0">
                          <a:solidFill>
                            <a:schemeClr val="tx1"/>
                          </a:solidFill>
                        </a:rPr>
                        <a:t>Gracilaria</a:t>
                      </a:r>
                      <a:r>
                        <a:rPr lang="en-US" sz="2200" b="0" i="1" dirty="0" smtClean="0">
                          <a:solidFill>
                            <a:schemeClr val="tx1"/>
                          </a:solidFill>
                        </a:rPr>
                        <a:t> </a:t>
                      </a:r>
                      <a:r>
                        <a:rPr lang="en-US" sz="2200" b="0" i="1" dirty="0" err="1" smtClean="0">
                          <a:solidFill>
                            <a:schemeClr val="tx1"/>
                          </a:solidFill>
                        </a:rPr>
                        <a:t>chilensis</a:t>
                      </a:r>
                      <a:endParaRPr lang="en-US" sz="2200" b="0" i="1" dirty="0" smtClean="0">
                        <a:solidFill>
                          <a:schemeClr val="tx1"/>
                        </a:solidFill>
                      </a:endParaRPr>
                    </a:p>
                    <a:p>
                      <a:pPr algn="ctr"/>
                      <a:r>
                        <a:rPr lang="en-US" sz="2200" b="0" i="1" dirty="0" err="1" smtClean="0">
                          <a:solidFill>
                            <a:schemeClr val="tx1"/>
                          </a:solidFill>
                        </a:rPr>
                        <a:t>Palmaria</a:t>
                      </a:r>
                      <a:r>
                        <a:rPr lang="en-US" sz="2200" b="0" i="1" dirty="0" smtClean="0">
                          <a:solidFill>
                            <a:schemeClr val="tx1"/>
                          </a:solidFill>
                        </a:rPr>
                        <a:t> </a:t>
                      </a:r>
                      <a:r>
                        <a:rPr lang="en-US" sz="2200" b="0" i="1" dirty="0" err="1" smtClean="0">
                          <a:solidFill>
                            <a:schemeClr val="tx1"/>
                          </a:solidFill>
                        </a:rPr>
                        <a:t>palmata</a:t>
                      </a:r>
                      <a:endParaRPr lang="en-US" sz="2200" b="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162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i="1" dirty="0" err="1" smtClean="0"/>
                        <a:t>Saccharina</a:t>
                      </a:r>
                      <a:r>
                        <a:rPr lang="en-US" sz="2200" i="1" dirty="0" smtClean="0"/>
                        <a:t> </a:t>
                      </a:r>
                      <a:r>
                        <a:rPr lang="en-US" sz="2200" i="1" dirty="0" err="1" smtClean="0"/>
                        <a:t>latissima</a:t>
                      </a:r>
                      <a:endParaRPr lang="en-US" sz="2200" i="1" dirty="0" smtClean="0"/>
                    </a:p>
                    <a:p>
                      <a:pPr algn="ctr"/>
                      <a:r>
                        <a:rPr lang="en-US" sz="2200" i="1" dirty="0" err="1" smtClean="0"/>
                        <a:t>Sargassum</a:t>
                      </a:r>
                      <a:r>
                        <a:rPr lang="en-US" sz="2200" i="1" dirty="0" smtClean="0"/>
                        <a:t> </a:t>
                      </a:r>
                      <a:r>
                        <a:rPr lang="en-US" sz="2200" i="1" dirty="0" err="1" smtClean="0"/>
                        <a:t>hemiphyllum</a:t>
                      </a:r>
                      <a:endParaRPr lang="en-US" sz="2200" i="1" dirty="0" smtClean="0"/>
                    </a:p>
                    <a:p>
                      <a:pPr algn="ctr"/>
                      <a:r>
                        <a:rPr lang="en-US" sz="2200" i="1" dirty="0" smtClean="0"/>
                        <a:t>S. </a:t>
                      </a:r>
                      <a:r>
                        <a:rPr lang="en-US" sz="2200" i="1" dirty="0" err="1" smtClean="0"/>
                        <a:t>henslowianum</a:t>
                      </a:r>
                      <a:endParaRPr lang="en-US" sz="22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162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i="1" dirty="0" smtClean="0"/>
                        <a:t>Ulva sp.</a:t>
                      </a:r>
                      <a:endParaRPr lang="en-US" sz="22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3" name="Picture 2"/>
          <p:cNvPicPr>
            <a:picLocks noChangeAspect="1"/>
          </p:cNvPicPr>
          <p:nvPr/>
        </p:nvPicPr>
        <p:blipFill>
          <a:blip r:embed="rId3"/>
          <a:stretch>
            <a:fillRect/>
          </a:stretch>
        </p:blipFill>
        <p:spPr>
          <a:xfrm>
            <a:off x="1422642" y="4486084"/>
            <a:ext cx="1737247" cy="1301258"/>
          </a:xfrm>
          <a:prstGeom prst="rect">
            <a:avLst/>
          </a:prstGeom>
        </p:spPr>
      </p:pic>
      <p:pic>
        <p:nvPicPr>
          <p:cNvPr id="4" name="Picture 3"/>
          <p:cNvPicPr>
            <a:picLocks noChangeAspect="1"/>
          </p:cNvPicPr>
          <p:nvPr/>
        </p:nvPicPr>
        <p:blipFill>
          <a:blip r:embed="rId4"/>
          <a:stretch>
            <a:fillRect/>
          </a:stretch>
        </p:blipFill>
        <p:spPr>
          <a:xfrm>
            <a:off x="1594272" y="1430916"/>
            <a:ext cx="1393986" cy="1289437"/>
          </a:xfrm>
          <a:prstGeom prst="rect">
            <a:avLst/>
          </a:prstGeom>
        </p:spPr>
      </p:pic>
      <p:pic>
        <p:nvPicPr>
          <p:cNvPr id="5" name="Picture 4"/>
          <p:cNvPicPr>
            <a:picLocks noChangeAspect="1"/>
          </p:cNvPicPr>
          <p:nvPr/>
        </p:nvPicPr>
        <p:blipFill>
          <a:blip r:embed="rId5"/>
          <a:stretch>
            <a:fillRect/>
          </a:stretch>
        </p:blipFill>
        <p:spPr>
          <a:xfrm rot="16200000">
            <a:off x="1703571" y="2593902"/>
            <a:ext cx="1314289" cy="2018632"/>
          </a:xfrm>
          <a:prstGeom prst="rect">
            <a:avLst/>
          </a:prstGeom>
        </p:spPr>
      </p:pic>
    </p:spTree>
    <p:extLst>
      <p:ext uri="{BB962C8B-B14F-4D97-AF65-F5344CB8AC3E}">
        <p14:creationId xmlns:p14="http://schemas.microsoft.com/office/powerpoint/2010/main" val="1661310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353"/>
            <a:ext cx="7886700" cy="1325563"/>
          </a:xfrm>
        </p:spPr>
        <p:txBody>
          <a:bodyPr>
            <a:normAutofit/>
          </a:bodyPr>
          <a:lstStyle/>
          <a:p>
            <a:r>
              <a:rPr lang="en-US" sz="3600" dirty="0" smtClean="0">
                <a:latin typeface="Calibri" charset="0"/>
                <a:ea typeface="Calibri" charset="0"/>
                <a:cs typeface="Calibri" charset="0"/>
              </a:rPr>
              <a:t>IMTA </a:t>
            </a:r>
            <a:r>
              <a:rPr lang="mr-IN" sz="3600" dirty="0" smtClean="0">
                <a:latin typeface="Calibri" charset="0"/>
                <a:ea typeface="Calibri" charset="0"/>
                <a:cs typeface="Calibri" charset="0"/>
              </a:rPr>
              <a:t>–</a:t>
            </a:r>
            <a:r>
              <a:rPr lang="en-US" sz="3600" dirty="0" smtClean="0">
                <a:latin typeface="Calibri" charset="0"/>
                <a:ea typeface="Calibri" charset="0"/>
                <a:cs typeface="Calibri" charset="0"/>
              </a:rPr>
              <a:t> bivalve growth</a:t>
            </a:r>
            <a:endParaRPr lang="en-US" sz="3600" dirty="0">
              <a:latin typeface="Calibri" charset="0"/>
              <a:ea typeface="Calibri" charset="0"/>
              <a:cs typeface="Calibri"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550939"/>
            <a:ext cx="7523124" cy="4231757"/>
          </a:xfrm>
          <a:prstGeom prst="rect">
            <a:avLst/>
          </a:prstGeom>
        </p:spPr>
      </p:pic>
      <p:cxnSp>
        <p:nvCxnSpPr>
          <p:cNvPr id="19" name="Straight Arrow Connector 18"/>
          <p:cNvCxnSpPr/>
          <p:nvPr/>
        </p:nvCxnSpPr>
        <p:spPr>
          <a:xfrm flipH="1">
            <a:off x="4956891" y="4922865"/>
            <a:ext cx="816588"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73479" y="4497562"/>
            <a:ext cx="2083981" cy="646331"/>
          </a:xfrm>
          <a:prstGeom prst="rect">
            <a:avLst/>
          </a:prstGeom>
          <a:noFill/>
        </p:spPr>
        <p:txBody>
          <a:bodyPr wrap="square" rtlCol="0">
            <a:spAutoFit/>
          </a:bodyPr>
          <a:lstStyle/>
          <a:p>
            <a:pPr algn="ctr"/>
            <a:r>
              <a:rPr lang="en-US" b="1" dirty="0" smtClean="0">
                <a:solidFill>
                  <a:schemeClr val="accent2"/>
                </a:solidFill>
              </a:rPr>
              <a:t>Overall </a:t>
            </a:r>
            <a:r>
              <a:rPr lang="en-US" b="1" smtClean="0">
                <a:solidFill>
                  <a:schemeClr val="accent2"/>
                </a:solidFill>
              </a:rPr>
              <a:t>positive growth response</a:t>
            </a:r>
            <a:endParaRPr lang="en-US" b="1">
              <a:solidFill>
                <a:schemeClr val="accent2"/>
              </a:solidFill>
            </a:endParaRPr>
          </a:p>
        </p:txBody>
      </p:sp>
      <p:pic>
        <p:nvPicPr>
          <p:cNvPr id="3" name="Picture 2"/>
          <p:cNvPicPr>
            <a:picLocks noChangeAspect="1"/>
          </p:cNvPicPr>
          <p:nvPr/>
        </p:nvPicPr>
        <p:blipFill>
          <a:blip r:embed="rId4"/>
          <a:stretch>
            <a:fillRect/>
          </a:stretch>
        </p:blipFill>
        <p:spPr>
          <a:xfrm>
            <a:off x="6521055" y="332197"/>
            <a:ext cx="1067614" cy="542242"/>
          </a:xfrm>
          <a:prstGeom prst="rect">
            <a:avLst/>
          </a:prstGeom>
        </p:spPr>
      </p:pic>
      <p:pic>
        <p:nvPicPr>
          <p:cNvPr id="4" name="Picture 3"/>
          <p:cNvPicPr>
            <a:picLocks noChangeAspect="1"/>
          </p:cNvPicPr>
          <p:nvPr/>
        </p:nvPicPr>
        <p:blipFill rotWithShape="1">
          <a:blip r:embed="rId5"/>
          <a:srcRect l="14593" t="11868" r="12366" b="21863"/>
          <a:stretch/>
        </p:blipFill>
        <p:spPr>
          <a:xfrm>
            <a:off x="5303001" y="313406"/>
            <a:ext cx="940956" cy="717823"/>
          </a:xfrm>
          <a:prstGeom prst="rect">
            <a:avLst/>
          </a:prstGeom>
        </p:spPr>
      </p:pic>
      <p:pic>
        <p:nvPicPr>
          <p:cNvPr id="5" name="Picture 4"/>
          <p:cNvPicPr>
            <a:picLocks noChangeAspect="1"/>
          </p:cNvPicPr>
          <p:nvPr/>
        </p:nvPicPr>
        <p:blipFill>
          <a:blip r:embed="rId6"/>
          <a:stretch>
            <a:fillRect/>
          </a:stretch>
        </p:blipFill>
        <p:spPr>
          <a:xfrm>
            <a:off x="7729869" y="294616"/>
            <a:ext cx="1246417" cy="755404"/>
          </a:xfrm>
          <a:prstGeom prst="rect">
            <a:avLst/>
          </a:prstGeom>
        </p:spPr>
      </p:pic>
      <p:sp>
        <p:nvSpPr>
          <p:cNvPr id="14" name="TextBox 13"/>
          <p:cNvSpPr txBox="1"/>
          <p:nvPr/>
        </p:nvSpPr>
        <p:spPr>
          <a:xfrm>
            <a:off x="4160051" y="6302319"/>
            <a:ext cx="4970594" cy="369332"/>
          </a:xfrm>
          <a:prstGeom prst="rect">
            <a:avLst/>
          </a:prstGeom>
          <a:noFill/>
        </p:spPr>
        <p:txBody>
          <a:bodyPr wrap="square" rtlCol="0">
            <a:spAutoFit/>
          </a:bodyPr>
          <a:lstStyle/>
          <a:p>
            <a:r>
              <a:rPr lang="en-US" dirty="0" smtClean="0"/>
              <a:t>Kerrigan &amp; Suckling, 2016. Reviews in Aquaculture</a:t>
            </a:r>
            <a:endParaRPr lang="en-US" dirty="0"/>
          </a:p>
        </p:txBody>
      </p:sp>
      <p:sp>
        <p:nvSpPr>
          <p:cNvPr id="6" name="TextBox 5"/>
          <p:cNvSpPr txBox="1"/>
          <p:nvPr/>
        </p:nvSpPr>
        <p:spPr>
          <a:xfrm>
            <a:off x="3919734" y="5764219"/>
            <a:ext cx="940956" cy="276999"/>
          </a:xfrm>
          <a:prstGeom prst="rect">
            <a:avLst/>
          </a:prstGeom>
          <a:noFill/>
        </p:spPr>
        <p:txBody>
          <a:bodyPr wrap="square" rtlCol="0">
            <a:spAutoFit/>
          </a:bodyPr>
          <a:lstStyle/>
          <a:p>
            <a:r>
              <a:rPr lang="en-US" sz="1200" dirty="0" smtClean="0"/>
              <a:t>± 95% CI</a:t>
            </a:r>
            <a:endParaRPr lang="en-US" sz="1200" dirty="0"/>
          </a:p>
        </p:txBody>
      </p:sp>
    </p:spTree>
    <p:extLst>
      <p:ext uri="{BB962C8B-B14F-4D97-AF65-F5344CB8AC3E}">
        <p14:creationId xmlns:p14="http://schemas.microsoft.com/office/powerpoint/2010/main" val="174332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353"/>
            <a:ext cx="7886700" cy="1325563"/>
          </a:xfrm>
        </p:spPr>
        <p:txBody>
          <a:bodyPr>
            <a:normAutofit/>
          </a:bodyPr>
          <a:lstStyle/>
          <a:p>
            <a:r>
              <a:rPr lang="en-US" sz="3600" dirty="0" smtClean="0">
                <a:latin typeface="Calibri" charset="0"/>
                <a:ea typeface="Calibri" charset="0"/>
                <a:cs typeface="Calibri" charset="0"/>
              </a:rPr>
              <a:t>IMTA </a:t>
            </a:r>
            <a:r>
              <a:rPr lang="mr-IN" sz="3600" dirty="0" smtClean="0">
                <a:latin typeface="Calibri" charset="0"/>
                <a:ea typeface="Calibri" charset="0"/>
                <a:cs typeface="Calibri" charset="0"/>
              </a:rPr>
              <a:t>–</a:t>
            </a:r>
            <a:r>
              <a:rPr lang="en-US" sz="3600" dirty="0" smtClean="0">
                <a:latin typeface="Calibri" charset="0"/>
                <a:ea typeface="Calibri" charset="0"/>
                <a:cs typeface="Calibri" charset="0"/>
              </a:rPr>
              <a:t> </a:t>
            </a:r>
            <a:r>
              <a:rPr lang="en-US" sz="3600" dirty="0" err="1" smtClean="0">
                <a:latin typeface="Calibri" charset="0"/>
                <a:ea typeface="Calibri" charset="0"/>
                <a:cs typeface="Calibri" charset="0"/>
              </a:rPr>
              <a:t>macroalgal</a:t>
            </a:r>
            <a:r>
              <a:rPr lang="en-US" sz="3600" dirty="0" smtClean="0">
                <a:latin typeface="Calibri" charset="0"/>
                <a:ea typeface="Calibri" charset="0"/>
                <a:cs typeface="Calibri" charset="0"/>
              </a:rPr>
              <a:t> growth</a:t>
            </a:r>
            <a:endParaRPr lang="en-US" sz="3600" dirty="0">
              <a:latin typeface="Calibri" charset="0"/>
              <a:ea typeface="Calibri" charset="0"/>
              <a:cs typeface="Calibri"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047" y="1947187"/>
            <a:ext cx="7369362" cy="4145266"/>
          </a:xfrm>
          <a:prstGeom prst="rect">
            <a:avLst/>
          </a:prstGeom>
        </p:spPr>
      </p:pic>
      <p:pic>
        <p:nvPicPr>
          <p:cNvPr id="5" name="Picture 4"/>
          <p:cNvPicPr>
            <a:picLocks noChangeAspect="1"/>
          </p:cNvPicPr>
          <p:nvPr/>
        </p:nvPicPr>
        <p:blipFill>
          <a:blip r:embed="rId4"/>
          <a:stretch>
            <a:fillRect/>
          </a:stretch>
        </p:blipFill>
        <p:spPr>
          <a:xfrm>
            <a:off x="5932968" y="298425"/>
            <a:ext cx="2732568" cy="1527023"/>
          </a:xfrm>
          <a:prstGeom prst="rect">
            <a:avLst/>
          </a:prstGeom>
        </p:spPr>
      </p:pic>
      <p:cxnSp>
        <p:nvCxnSpPr>
          <p:cNvPr id="11" name="Straight Arrow Connector 10"/>
          <p:cNvCxnSpPr/>
          <p:nvPr/>
        </p:nvCxnSpPr>
        <p:spPr>
          <a:xfrm flipH="1">
            <a:off x="4786770" y="5082360"/>
            <a:ext cx="816588"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603358" y="4657057"/>
            <a:ext cx="2083981" cy="646331"/>
          </a:xfrm>
          <a:prstGeom prst="rect">
            <a:avLst/>
          </a:prstGeom>
          <a:noFill/>
        </p:spPr>
        <p:txBody>
          <a:bodyPr wrap="square" rtlCol="0">
            <a:spAutoFit/>
          </a:bodyPr>
          <a:lstStyle/>
          <a:p>
            <a:pPr algn="ctr"/>
            <a:r>
              <a:rPr lang="en-US" b="1" dirty="0" smtClean="0">
                <a:solidFill>
                  <a:schemeClr val="accent2"/>
                </a:solidFill>
              </a:rPr>
              <a:t>Overall </a:t>
            </a:r>
            <a:r>
              <a:rPr lang="en-US" b="1" smtClean="0">
                <a:solidFill>
                  <a:schemeClr val="accent2"/>
                </a:solidFill>
              </a:rPr>
              <a:t>positive growth response</a:t>
            </a:r>
            <a:endParaRPr lang="en-US" b="1">
              <a:solidFill>
                <a:schemeClr val="accent2"/>
              </a:solidFill>
            </a:endParaRPr>
          </a:p>
        </p:txBody>
      </p:sp>
      <p:sp>
        <p:nvSpPr>
          <p:cNvPr id="8" name="TextBox 7"/>
          <p:cNvSpPr txBox="1"/>
          <p:nvPr/>
        </p:nvSpPr>
        <p:spPr>
          <a:xfrm>
            <a:off x="4160051" y="6302319"/>
            <a:ext cx="4970594" cy="369332"/>
          </a:xfrm>
          <a:prstGeom prst="rect">
            <a:avLst/>
          </a:prstGeom>
          <a:noFill/>
        </p:spPr>
        <p:txBody>
          <a:bodyPr wrap="square" rtlCol="0">
            <a:spAutoFit/>
          </a:bodyPr>
          <a:lstStyle/>
          <a:p>
            <a:r>
              <a:rPr lang="en-US" dirty="0" smtClean="0"/>
              <a:t>Kerrigan &amp; Suckling, 2016. Reviews in Aquaculture</a:t>
            </a:r>
            <a:endParaRPr lang="en-US" dirty="0"/>
          </a:p>
        </p:txBody>
      </p:sp>
      <p:sp>
        <p:nvSpPr>
          <p:cNvPr id="9" name="TextBox 8"/>
          <p:cNvSpPr txBox="1"/>
          <p:nvPr/>
        </p:nvSpPr>
        <p:spPr>
          <a:xfrm>
            <a:off x="4100250" y="5937193"/>
            <a:ext cx="940956" cy="276999"/>
          </a:xfrm>
          <a:prstGeom prst="rect">
            <a:avLst/>
          </a:prstGeom>
          <a:noFill/>
        </p:spPr>
        <p:txBody>
          <a:bodyPr wrap="square" rtlCol="0">
            <a:spAutoFit/>
          </a:bodyPr>
          <a:lstStyle/>
          <a:p>
            <a:r>
              <a:rPr lang="en-US" sz="1200" dirty="0" smtClean="0"/>
              <a:t>± 95% CI</a:t>
            </a:r>
            <a:endParaRPr lang="en-US" sz="1200" dirty="0"/>
          </a:p>
        </p:txBody>
      </p:sp>
    </p:spTree>
    <p:extLst>
      <p:ext uri="{BB962C8B-B14F-4D97-AF65-F5344CB8AC3E}">
        <p14:creationId xmlns:p14="http://schemas.microsoft.com/office/powerpoint/2010/main" val="923004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8530" y="1286568"/>
            <a:ext cx="1710779" cy="875756"/>
          </a:xfrm>
          <a:prstGeom prst="rect">
            <a:avLst/>
          </a:prstGeom>
        </p:spPr>
      </p:pic>
      <p:pic>
        <p:nvPicPr>
          <p:cNvPr id="10" name="Picture 9"/>
          <p:cNvPicPr>
            <a:picLocks noChangeAspect="1"/>
          </p:cNvPicPr>
          <p:nvPr/>
        </p:nvPicPr>
        <p:blipFill>
          <a:blip r:embed="rId3"/>
          <a:stretch>
            <a:fillRect/>
          </a:stretch>
        </p:blipFill>
        <p:spPr>
          <a:xfrm>
            <a:off x="730722" y="2272690"/>
            <a:ext cx="1414129" cy="8863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0727" y="1060696"/>
            <a:ext cx="4627306" cy="2602861"/>
          </a:xfrm>
          <a:prstGeom prst="rect">
            <a:avLst/>
          </a:prstGeom>
          <a:ln>
            <a:solidFill>
              <a:schemeClr val="bg1"/>
            </a:solidFill>
          </a:ln>
        </p:spPr>
      </p:pic>
      <p:pic>
        <p:nvPicPr>
          <p:cNvPr id="6" name="Picture 5"/>
          <p:cNvPicPr>
            <a:picLocks noChangeAspect="1"/>
          </p:cNvPicPr>
          <p:nvPr/>
        </p:nvPicPr>
        <p:blipFill>
          <a:blip r:embed="rId5"/>
          <a:stretch>
            <a:fillRect/>
          </a:stretch>
        </p:blipFill>
        <p:spPr>
          <a:xfrm>
            <a:off x="750777" y="3893992"/>
            <a:ext cx="1418532" cy="1610720"/>
          </a:xfrm>
          <a:prstGeom prst="rect">
            <a:avLst/>
          </a:prstGeom>
        </p:spPr>
      </p:pic>
      <p:sp>
        <p:nvSpPr>
          <p:cNvPr id="11" name="Title 1"/>
          <p:cNvSpPr txBox="1">
            <a:spLocks/>
          </p:cNvSpPr>
          <p:nvPr/>
        </p:nvSpPr>
        <p:spPr>
          <a:xfrm>
            <a:off x="458530" y="8362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Calibri" charset="0"/>
                <a:ea typeface="Calibri" charset="0"/>
                <a:cs typeface="Calibri" charset="0"/>
              </a:rPr>
              <a:t>IMTA </a:t>
            </a:r>
            <a:r>
              <a:rPr lang="mr-IN" sz="3600" dirty="0" smtClean="0">
                <a:latin typeface="Calibri" charset="0"/>
                <a:ea typeface="Calibri" charset="0"/>
                <a:cs typeface="Calibri" charset="0"/>
              </a:rPr>
              <a:t>–</a:t>
            </a:r>
            <a:r>
              <a:rPr lang="en-US" sz="3600" dirty="0" smtClean="0">
                <a:latin typeface="Calibri" charset="0"/>
                <a:ea typeface="Calibri" charset="0"/>
                <a:cs typeface="Calibri" charset="0"/>
              </a:rPr>
              <a:t> spatial scale for extractive growth</a:t>
            </a:r>
            <a:endParaRPr lang="en-US" sz="3600" dirty="0">
              <a:latin typeface="Calibri" charset="0"/>
              <a:ea typeface="Calibri" charset="0"/>
              <a:cs typeface="Calibri"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8845" y="3663557"/>
            <a:ext cx="4519188" cy="2542043"/>
          </a:xfrm>
          <a:prstGeom prst="rect">
            <a:avLst/>
          </a:prstGeom>
        </p:spPr>
      </p:pic>
      <p:sp>
        <p:nvSpPr>
          <p:cNvPr id="13" name="Rectangle 12"/>
          <p:cNvSpPr/>
          <p:nvPr/>
        </p:nvSpPr>
        <p:spPr>
          <a:xfrm>
            <a:off x="2510728" y="1060696"/>
            <a:ext cx="4627306" cy="2602861"/>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160051" y="6302319"/>
            <a:ext cx="4970594" cy="369332"/>
          </a:xfrm>
          <a:prstGeom prst="rect">
            <a:avLst/>
          </a:prstGeom>
          <a:noFill/>
        </p:spPr>
        <p:txBody>
          <a:bodyPr wrap="square" rtlCol="0">
            <a:spAutoFit/>
          </a:bodyPr>
          <a:lstStyle/>
          <a:p>
            <a:r>
              <a:rPr lang="en-US" dirty="0" smtClean="0"/>
              <a:t>Kerrigan &amp; Suckling, 2016. Reviews in Aquaculture</a:t>
            </a:r>
            <a:endParaRPr lang="en-US" dirty="0"/>
          </a:p>
        </p:txBody>
      </p:sp>
      <p:sp>
        <p:nvSpPr>
          <p:cNvPr id="14" name="TextBox 13"/>
          <p:cNvSpPr txBox="1"/>
          <p:nvPr/>
        </p:nvSpPr>
        <p:spPr>
          <a:xfrm rot="16200000">
            <a:off x="2085699" y="4560852"/>
            <a:ext cx="940956" cy="276999"/>
          </a:xfrm>
          <a:prstGeom prst="rect">
            <a:avLst/>
          </a:prstGeom>
          <a:noFill/>
        </p:spPr>
        <p:txBody>
          <a:bodyPr wrap="square" rtlCol="0">
            <a:spAutoFit/>
          </a:bodyPr>
          <a:lstStyle/>
          <a:p>
            <a:r>
              <a:rPr lang="en-US" sz="1200" dirty="0" smtClean="0"/>
              <a:t>± 95% CI</a:t>
            </a:r>
            <a:endParaRPr lang="en-US" sz="1200" dirty="0"/>
          </a:p>
        </p:txBody>
      </p:sp>
      <p:sp>
        <p:nvSpPr>
          <p:cNvPr id="16" name="TextBox 15"/>
          <p:cNvSpPr txBox="1"/>
          <p:nvPr/>
        </p:nvSpPr>
        <p:spPr>
          <a:xfrm rot="16200000">
            <a:off x="2025430" y="2056424"/>
            <a:ext cx="940956" cy="276999"/>
          </a:xfrm>
          <a:prstGeom prst="rect">
            <a:avLst/>
          </a:prstGeom>
          <a:noFill/>
        </p:spPr>
        <p:txBody>
          <a:bodyPr wrap="square" rtlCol="0">
            <a:spAutoFit/>
          </a:bodyPr>
          <a:lstStyle/>
          <a:p>
            <a:r>
              <a:rPr lang="en-US" sz="1200" dirty="0" smtClean="0"/>
              <a:t>± 95% CI</a:t>
            </a:r>
            <a:endParaRPr lang="en-US" sz="1200" dirty="0"/>
          </a:p>
        </p:txBody>
      </p:sp>
    </p:spTree>
    <p:extLst>
      <p:ext uri="{BB962C8B-B14F-4D97-AF65-F5344CB8AC3E}">
        <p14:creationId xmlns:p14="http://schemas.microsoft.com/office/powerpoint/2010/main" val="1653946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11304</TotalTime>
  <Words>799</Words>
  <Application>Microsoft Macintosh PowerPoint</Application>
  <PresentationFormat>On-screen Show (4:3)</PresentationFormat>
  <Paragraphs>108</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Mangal</vt:lpstr>
      <vt:lpstr>Office Theme</vt:lpstr>
      <vt:lpstr>A meta-analysis of integrated multi-trophic aquaculture: Extractive species growth responses &amp; future information needs.  Daniel Kerrigan &amp; Coleen Suckling  coleen.suckling@bangor.ac.uk coleen.suckling@cantab.net Twitter: colckl  </vt:lpstr>
      <vt:lpstr>Integrated multi-trophic aquaculture (IMTA)</vt:lpstr>
      <vt:lpstr>IMTA – knowledge needs</vt:lpstr>
      <vt:lpstr>Meta-analysis</vt:lpstr>
      <vt:lpstr>IMTA – bivalve growth</vt:lpstr>
      <vt:lpstr>IMTA – macroalgal growth</vt:lpstr>
      <vt:lpstr>IMTA – bivalve growth</vt:lpstr>
      <vt:lpstr>IMTA – macroalgal growth</vt:lpstr>
      <vt:lpstr>PowerPoint Presentation</vt:lpstr>
      <vt:lpstr>IMTA – new knowledge</vt:lpstr>
      <vt:lpstr>Meta-analysis </vt:lpstr>
      <vt:lpstr>Thank you</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Aquaculture</dc:title>
  <dc:creator>Microsoft Office User</dc:creator>
  <cp:lastModifiedBy>Coleen Suckling</cp:lastModifiedBy>
  <cp:revision>246</cp:revision>
  <cp:lastPrinted>2017-04-07T18:17:07Z</cp:lastPrinted>
  <dcterms:created xsi:type="dcterms:W3CDTF">2017-03-18T10:23:26Z</dcterms:created>
  <dcterms:modified xsi:type="dcterms:W3CDTF">2017-09-13T11:32:29Z</dcterms:modified>
</cp:coreProperties>
</file>